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notesMasterIdLst>
    <p:notesMasterId r:id="rId3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9.xml"/><Relationship Id="rId3" Type="http://schemas.openxmlformats.org/officeDocument/2006/relationships/slide" Target="slide11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10.xml"/><Relationship Id="rId3" Type="http://schemas.openxmlformats.org/officeDocument/2006/relationships/slide" Target="slide12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11.xml"/><Relationship Id="rId3" Type="http://schemas.openxmlformats.org/officeDocument/2006/relationships/slide" Target="slide13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12.xml"/><Relationship Id="rId3" Type="http://schemas.openxmlformats.org/officeDocument/2006/relationships/slide" Target="slide14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13.xml"/><Relationship Id="rId3" Type="http://schemas.openxmlformats.org/officeDocument/2006/relationships/slide" Target="slide15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14.xml"/><Relationship Id="rId3" Type="http://schemas.openxmlformats.org/officeDocument/2006/relationships/slide" Target="slide16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15.xml"/><Relationship Id="rId3" Type="http://schemas.openxmlformats.org/officeDocument/2006/relationships/slide" Target="slide17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16.xml"/><Relationship Id="rId3" Type="http://schemas.openxmlformats.org/officeDocument/2006/relationships/slide" Target="slide18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17.xml"/><Relationship Id="rId3" Type="http://schemas.openxmlformats.org/officeDocument/2006/relationships/slide" Target="slide19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18.xml"/><Relationship Id="rId3" Type="http://schemas.openxmlformats.org/officeDocument/2006/relationships/slide" Target="slide20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" Target="slide3.xml"/><Relationship Id="rId2" Type="http://schemas.openxmlformats.org/officeDocument/2006/relationships/slide" Target="slide4.xml"/><Relationship Id="rId3" Type="http://schemas.openxmlformats.org/officeDocument/2006/relationships/slide" Target="slide5.xml"/><Relationship Id="rId4" Type="http://schemas.openxmlformats.org/officeDocument/2006/relationships/slide" Target="slide6.xml"/><Relationship Id="rId5" Type="http://schemas.openxmlformats.org/officeDocument/2006/relationships/slide" Target="slide7.xml"/><Relationship Id="rId6" Type="http://schemas.openxmlformats.org/officeDocument/2006/relationships/slide" Target="slide8.xml"/><Relationship Id="rId7" Type="http://schemas.openxmlformats.org/officeDocument/2006/relationships/slide" Target="slide9.xml"/><Relationship Id="rId8" Type="http://schemas.openxmlformats.org/officeDocument/2006/relationships/slide" Target="slide10.xml"/><Relationship Id="rId9" Type="http://schemas.openxmlformats.org/officeDocument/2006/relationships/slide" Target="slide11.xml"/><Relationship Id="rId10" Type="http://schemas.openxmlformats.org/officeDocument/2006/relationships/slide" Target="slide12.xml"/><Relationship Id="rId11" Type="http://schemas.openxmlformats.org/officeDocument/2006/relationships/slide" Target="slide13.xml"/><Relationship Id="rId12" Type="http://schemas.openxmlformats.org/officeDocument/2006/relationships/slide" Target="slide14.xml"/><Relationship Id="rId13" Type="http://schemas.openxmlformats.org/officeDocument/2006/relationships/slide" Target="slide15.xml"/><Relationship Id="rId14" Type="http://schemas.openxmlformats.org/officeDocument/2006/relationships/slide" Target="slide16.xml"/><Relationship Id="rId15" Type="http://schemas.openxmlformats.org/officeDocument/2006/relationships/slide" Target="slide17.xml"/><Relationship Id="rId16" Type="http://schemas.openxmlformats.org/officeDocument/2006/relationships/slide" Target="slide18.xml"/><Relationship Id="rId17" Type="http://schemas.openxmlformats.org/officeDocument/2006/relationships/slide" Target="slide19.xml"/><Relationship Id="rId18" Type="http://schemas.openxmlformats.org/officeDocument/2006/relationships/slide" Target="slide20.xml"/><Relationship Id="rId19" Type="http://schemas.openxmlformats.org/officeDocument/2006/relationships/slide" Target="slide21.xml"/><Relationship Id="rId20" Type="http://schemas.openxmlformats.org/officeDocument/2006/relationships/slide" Target="slide22.xml"/><Relationship Id="rId21" Type="http://schemas.openxmlformats.org/officeDocument/2006/relationships/slide" Target="slide23.xml"/><Relationship Id="rId22" Type="http://schemas.openxmlformats.org/officeDocument/2006/relationships/slide" Target="slide24.xml"/><Relationship Id="rId23" Type="http://schemas.openxmlformats.org/officeDocument/2006/relationships/slide" Target="slide25.xml"/><Relationship Id="rId24" Type="http://schemas.openxmlformats.org/officeDocument/2006/relationships/slide" Target="slide26.xml"/><Relationship Id="rId25" Type="http://schemas.openxmlformats.org/officeDocument/2006/relationships/slide" Target="slide27.xml"/><Relationship Id="rId26" Type="http://schemas.openxmlformats.org/officeDocument/2006/relationships/slide" Target="slide28.xml"/><Relationship Id="rId27" Type="http://schemas.openxmlformats.org/officeDocument/2006/relationships/slide" Target="slide29.xml"/><Relationship Id="rId28" Type="http://schemas.openxmlformats.org/officeDocument/2006/relationships/slide" Target="slide30.xml"/><Relationship Id="rId29" Type="http://schemas.openxmlformats.org/officeDocument/2006/relationships/slide" Target="slide31.xml"/><Relationship Id="rId30" Type="http://schemas.openxmlformats.org/officeDocument/2006/relationships/slide" Target="slide32.xml"/><Relationship Id="rId31" Type="http://schemas.openxmlformats.org/officeDocument/2006/relationships/slideLayout" Target="../slideLayouts/slideLayout1.xml"/><Relationship Id="rId3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19.xml"/><Relationship Id="rId3" Type="http://schemas.openxmlformats.org/officeDocument/2006/relationships/slide" Target="slide21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20.xml"/><Relationship Id="rId3" Type="http://schemas.openxmlformats.org/officeDocument/2006/relationships/slide" Target="slide22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21.xml"/><Relationship Id="rId3" Type="http://schemas.openxmlformats.org/officeDocument/2006/relationships/slide" Target="slide23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22.xml"/><Relationship Id="rId3" Type="http://schemas.openxmlformats.org/officeDocument/2006/relationships/slide" Target="slide24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23.xml"/><Relationship Id="rId3" Type="http://schemas.openxmlformats.org/officeDocument/2006/relationships/slide" Target="slide25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24.xml"/><Relationship Id="rId3" Type="http://schemas.openxmlformats.org/officeDocument/2006/relationships/slide" Target="slide26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25.xml"/><Relationship Id="rId3" Type="http://schemas.openxmlformats.org/officeDocument/2006/relationships/slide" Target="slide27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26.xml"/><Relationship Id="rId3" Type="http://schemas.openxmlformats.org/officeDocument/2006/relationships/slide" Target="slide28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27.xml"/><Relationship Id="rId3" Type="http://schemas.openxmlformats.org/officeDocument/2006/relationships/slide" Target="slide29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28.xml"/><Relationship Id="rId3" Type="http://schemas.openxmlformats.org/officeDocument/2006/relationships/slide" Target="slide30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4.xml"/><Relationship Id="rId3" Type="http://schemas.openxmlformats.org/officeDocument/2006/relationships/slide" Target="slide1.xml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29.xml"/><Relationship Id="rId3" Type="http://schemas.openxmlformats.org/officeDocument/2006/relationships/slide" Target="slide31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30.xml"/><Relationship Id="rId3" Type="http://schemas.openxmlformats.org/officeDocument/2006/relationships/slide" Target="slide32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31.xml"/><Relationship Id="rId3" Type="http://schemas.openxmlformats.org/officeDocument/2006/relationships/slide" Target="slide1.xml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3.xml"/><Relationship Id="rId3" Type="http://schemas.openxmlformats.org/officeDocument/2006/relationships/slide" Target="slide5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4.xml"/><Relationship Id="rId3" Type="http://schemas.openxmlformats.org/officeDocument/2006/relationships/slide" Target="slide6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5.xml"/><Relationship Id="rId3" Type="http://schemas.openxmlformats.org/officeDocument/2006/relationships/slide" Target="slide7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6.xml"/><Relationship Id="rId3" Type="http://schemas.openxmlformats.org/officeDocument/2006/relationships/slide" Target="slide8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7.xml"/><Relationship Id="rId3" Type="http://schemas.openxmlformats.org/officeDocument/2006/relationships/slide" Target="slide9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" Target="slide8.xml"/><Relationship Id="rId3" Type="http://schemas.openxmlformats.org/officeDocument/2006/relationships/slide" Target="slide10.xml"/><Relationship Id="rId4" Type="http://schemas.openxmlformats.org/officeDocument/2006/relationships/slide" Target="slide1.xm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01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THE FIXES MISSIONS™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914400" y="2011680"/>
            <a:ext cx="10332720" cy="8229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00DAFF"/>
                </a:solidFill>
              </a:rPr>
              <a:t>TAPPABLE 30-DAY MISSION BOARD</a:t>
            </a:r>
            <a:endParaRPr lang="en-US" sz="4200" dirty="0"/>
          </a:p>
        </p:txBody>
      </p:sp>
      <p:sp>
        <p:nvSpPr>
          <p:cNvPr id="8" name="Text 6"/>
          <p:cNvSpPr/>
          <p:nvPr/>
        </p:nvSpPr>
        <p:spPr>
          <a:xfrm>
            <a:off x="1280160" y="310896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8F2E8"/>
                </a:solidFill>
              </a:rPr>
              <a:t>Use the Mission Board to jump to any day. Use HOME / PREV / NEXT buttons to move fast.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2743200" y="4983480"/>
            <a:ext cx="6766560" cy="6400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2E8"/>
                </a:solidFill>
              </a:rPr>
              <a:t>Fix the system. Not the kids.</a:t>
            </a:r>
            <a:endParaRPr lang="en-US" sz="2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10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8 - Waiting Mission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Quiet hands. Patient brain.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Waiting turns into touching, talking, wandering, or rushing.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Show noisy waiting. Then show quiet hands, patient brain, eyes ready.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Wait Signal: students practice holding a pause until the signal is given.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What makes waiting hard?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in lines, turn-taking, games, and materials distribution.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11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9 - Voice Match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Match the room. Match the moment.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voice level does not match the space or the task.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whisper, table talk, present, and silent. Name when each fits.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Volume Switch: students say a phrase at the correct level for the cue shown.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When do voices get too loud without anyone noticing?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during centres, partner talk, hallways, and indoor work.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12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10 - Tech Attention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Screens down. Eyes up.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Devices are open but attention has drifted away from the room.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hands still, screen lowered, eyes up, body ready.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Screen Down Drill: students practice the exact move 5 times quickly.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What pulls your attention away fastest when tech is out?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before tech directions, transitions, and cleanup.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13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11 - Entry Mission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Enter. Settle. Start.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first two minutes of class set the tone and often waste the most time.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a noisy entry. Then model enter, settle, start.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Entry Replay: students restart entry and practice the first 60 seconds cleanly.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What should be automatic when you enter?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each morning, after recess, and after lunch.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14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12 - Partner Listening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Face. Space. Turn. Talk.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Partner work becomes one student talking while the other drifts.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poor partner listening. Then show face, space, turn, talk.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Partner Echo: one student shares; the partner repeats one thing they heard.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How do you show a partner you are actually listening?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for turn-and-talk and peer feedback.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15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13 - Line Reset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Line up. Face forward. Hold space.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line turns into bumping, leaning, and side conversations.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a broken line. Then show space, forward body, and quiet hands.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Line Replay: class practices lining up, then reruns only the broken section.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What breaks the line first?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for hallways, assemblies, washroom trips, and dismissal.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16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14 - Kind Words Mission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Say it clear. Say it kind.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Students have a real point, but the delivery makes it worse.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the same message in a sharp voice and a respectful voice.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Reword Relay: students turn sharp statements into respectful statements.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What words help a message land better?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during disagreements and corrections.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17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15 - Finish Strong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Start right. Finish clean.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Students start well but leave the last step unfinished.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almost done. Then add the final detail and check the work.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Finish Line Tags: the task only counts when the last step is complete.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What last step do you often skip?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for assignments, cleanup, transitions, and jobs.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18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16 - Hallway Mission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Move calm. Keep space. Stay with the group.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Hallways amplify every small behavior.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noisy movement. Then model calm feet, space, and group awareness.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Silent Stretch: students walk a short path and reset only the part that breaks.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What helps a group move calmly?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before any hallway movement.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19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17 - Repair Mission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Own the slip. Run the fix.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Students make a mistake and then spend more energy denying it than fixing it.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blaming. Then model owning the slip and running the fix.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Repair Practice: students choose a small classroom slip and name the repair move.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Why is repair stronger than arguing?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after conflicts, messes, missed directions, and rough moments.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02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TAPPABLE MISSION BOARD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14173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1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Listening Lock-In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Listening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377440" y="14173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2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Respect Reset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Respect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343400" y="14173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3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Routine Run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Directions + Responsibility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6309360" y="14173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4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Follow-Through Sprint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Responsibility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8275320" y="14173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5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Calm Body Reset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Calm Body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241280" y="14173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6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Try Again Mission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Responsibility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11480" y="23317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7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Directions Replay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Directions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377440" y="23317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8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Waiting Mission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Waiting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343400" y="23317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9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Voice Match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Calm Body + Respect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309360" y="23317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10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Tech Attention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Listening + Responsibility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275320" y="23317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11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Entry Mission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Routine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241280" y="23317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12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Partner Listening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Listening + Respect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11480" y="32461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13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Line Reset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Waiting + Calm Body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377440" y="32461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14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Kind Words Mission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Respect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343400" y="32461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15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Finish Strong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Responsibility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6309360" y="32461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16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Hallway Mission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Calm Body + Respect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75320" y="32461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17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Repair Mission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Responsibility + Respect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241280" y="32461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18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Group Work Roles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Responsibility + Respect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11480" y="41605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19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Work Time Focus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Listening + Responsibility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377440" y="41605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20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Materials Mission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Responsibility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4343400" y="41605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21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Help-Seeking Mission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Respect + Responsibility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309360" y="41605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22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Transition Mission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Directions + Calm Body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8275320" y="41605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23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Big Feeling Pause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Calm Body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0241280" y="41605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24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Stop-and-Think Choice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Responsibility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411480" y="50749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25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Sub Ready Mission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Routine + Responsibility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2377440" y="50749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26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Independent Start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Directions + Responsibility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4343400" y="50749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27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Cleanup Crew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Responsibility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6309360" y="50749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28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Conflict Reword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Respect + Calm Body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8275320" y="50749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29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Persistence Mission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Responsibility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10241280" y="5074920"/>
            <a:ext cx="1847088" cy="749808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DAY 30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Mission Lock-In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F8F2E8"/>
                </a:solidFill>
              </a:rPr>
              <a:t>All Six Fixes</a:t>
            </a:r>
            <a:endParaRPr lang="en-US" sz="900" dirty="0"/>
          </a:p>
        </p:txBody>
      </p:sp>
      <p:sp>
        <p:nvSpPr>
          <p:cNvPr id="37" name="Shape 35">
            <a:hlinkClick r:id="rId1" tooltip="" action="ppaction://hlinksldjump"/>
          </p:cNvPr>
          <p:cNvSpPr/>
          <p:nvPr/>
        </p:nvSpPr>
        <p:spPr>
          <a:xfrm>
            <a:off x="411480" y="14173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8" name="Shape 36">
            <a:hlinkClick r:id="rId2" tooltip="" action="ppaction://hlinksldjump"/>
          </p:cNvPr>
          <p:cNvSpPr/>
          <p:nvPr/>
        </p:nvSpPr>
        <p:spPr>
          <a:xfrm>
            <a:off x="2377440" y="14173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9" name="Shape 37">
            <a:hlinkClick r:id="rId3" tooltip="" action="ppaction://hlinksldjump"/>
          </p:cNvPr>
          <p:cNvSpPr/>
          <p:nvPr/>
        </p:nvSpPr>
        <p:spPr>
          <a:xfrm>
            <a:off x="4343400" y="14173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0" name="Shape 38">
            <a:hlinkClick r:id="rId4" tooltip="" action="ppaction://hlinksldjump"/>
          </p:cNvPr>
          <p:cNvSpPr/>
          <p:nvPr/>
        </p:nvSpPr>
        <p:spPr>
          <a:xfrm>
            <a:off x="6309360" y="14173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1" name="Shape 39">
            <a:hlinkClick r:id="rId5" tooltip="" action="ppaction://hlinksldjump"/>
          </p:cNvPr>
          <p:cNvSpPr/>
          <p:nvPr/>
        </p:nvSpPr>
        <p:spPr>
          <a:xfrm>
            <a:off x="8275320" y="14173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2" name="Shape 40">
            <a:hlinkClick r:id="rId6" tooltip="" action="ppaction://hlinksldjump"/>
          </p:cNvPr>
          <p:cNvSpPr/>
          <p:nvPr/>
        </p:nvSpPr>
        <p:spPr>
          <a:xfrm>
            <a:off x="10241280" y="14173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3" name="Shape 41">
            <a:hlinkClick r:id="rId7" tooltip="" action="ppaction://hlinksldjump"/>
          </p:cNvPr>
          <p:cNvSpPr/>
          <p:nvPr/>
        </p:nvSpPr>
        <p:spPr>
          <a:xfrm>
            <a:off x="411480" y="23317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4" name="Shape 42">
            <a:hlinkClick r:id="rId8" tooltip="" action="ppaction://hlinksldjump"/>
          </p:cNvPr>
          <p:cNvSpPr/>
          <p:nvPr/>
        </p:nvSpPr>
        <p:spPr>
          <a:xfrm>
            <a:off x="2377440" y="23317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5" name="Shape 43">
            <a:hlinkClick r:id="rId9" tooltip="" action="ppaction://hlinksldjump"/>
          </p:cNvPr>
          <p:cNvSpPr/>
          <p:nvPr/>
        </p:nvSpPr>
        <p:spPr>
          <a:xfrm>
            <a:off x="4343400" y="23317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6" name="Shape 44">
            <a:hlinkClick r:id="rId10" tooltip="" action="ppaction://hlinksldjump"/>
          </p:cNvPr>
          <p:cNvSpPr/>
          <p:nvPr/>
        </p:nvSpPr>
        <p:spPr>
          <a:xfrm>
            <a:off x="6309360" y="23317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7" name="Shape 45">
            <a:hlinkClick r:id="rId11" tooltip="" action="ppaction://hlinksldjump"/>
          </p:cNvPr>
          <p:cNvSpPr/>
          <p:nvPr/>
        </p:nvSpPr>
        <p:spPr>
          <a:xfrm>
            <a:off x="8275320" y="23317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8" name="Shape 46">
            <a:hlinkClick r:id="rId12" tooltip="" action="ppaction://hlinksldjump"/>
          </p:cNvPr>
          <p:cNvSpPr/>
          <p:nvPr/>
        </p:nvSpPr>
        <p:spPr>
          <a:xfrm>
            <a:off x="10241280" y="23317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9" name="Shape 47">
            <a:hlinkClick r:id="rId13" tooltip="" action="ppaction://hlinksldjump"/>
          </p:cNvPr>
          <p:cNvSpPr/>
          <p:nvPr/>
        </p:nvSpPr>
        <p:spPr>
          <a:xfrm>
            <a:off x="411480" y="32461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0" name="Shape 48">
            <a:hlinkClick r:id="rId14" tooltip="" action="ppaction://hlinksldjump"/>
          </p:cNvPr>
          <p:cNvSpPr/>
          <p:nvPr/>
        </p:nvSpPr>
        <p:spPr>
          <a:xfrm>
            <a:off x="2377440" y="32461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1" name="Shape 49">
            <a:hlinkClick r:id="rId15" tooltip="" action="ppaction://hlinksldjump"/>
          </p:cNvPr>
          <p:cNvSpPr/>
          <p:nvPr/>
        </p:nvSpPr>
        <p:spPr>
          <a:xfrm>
            <a:off x="4343400" y="32461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2" name="Shape 50">
            <a:hlinkClick r:id="rId16" tooltip="" action="ppaction://hlinksldjump"/>
          </p:cNvPr>
          <p:cNvSpPr/>
          <p:nvPr/>
        </p:nvSpPr>
        <p:spPr>
          <a:xfrm>
            <a:off x="6309360" y="32461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3" name="Shape 51">
            <a:hlinkClick r:id="rId17" tooltip="" action="ppaction://hlinksldjump"/>
          </p:cNvPr>
          <p:cNvSpPr/>
          <p:nvPr/>
        </p:nvSpPr>
        <p:spPr>
          <a:xfrm>
            <a:off x="8275320" y="32461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4" name="Shape 52">
            <a:hlinkClick r:id="rId18" tooltip="" action="ppaction://hlinksldjump"/>
          </p:cNvPr>
          <p:cNvSpPr/>
          <p:nvPr/>
        </p:nvSpPr>
        <p:spPr>
          <a:xfrm>
            <a:off x="10241280" y="32461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5" name="Shape 53">
            <a:hlinkClick r:id="rId19" tooltip="" action="ppaction://hlinksldjump"/>
          </p:cNvPr>
          <p:cNvSpPr/>
          <p:nvPr/>
        </p:nvSpPr>
        <p:spPr>
          <a:xfrm>
            <a:off x="411480" y="41605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6" name="Shape 54">
            <a:hlinkClick r:id="rId20" tooltip="" action="ppaction://hlinksldjump"/>
          </p:cNvPr>
          <p:cNvSpPr/>
          <p:nvPr/>
        </p:nvSpPr>
        <p:spPr>
          <a:xfrm>
            <a:off x="2377440" y="41605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7" name="Shape 55">
            <a:hlinkClick r:id="rId21" tooltip="" action="ppaction://hlinksldjump"/>
          </p:cNvPr>
          <p:cNvSpPr/>
          <p:nvPr/>
        </p:nvSpPr>
        <p:spPr>
          <a:xfrm>
            <a:off x="4343400" y="41605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8" name="Shape 56">
            <a:hlinkClick r:id="rId22" tooltip="" action="ppaction://hlinksldjump"/>
          </p:cNvPr>
          <p:cNvSpPr/>
          <p:nvPr/>
        </p:nvSpPr>
        <p:spPr>
          <a:xfrm>
            <a:off x="6309360" y="41605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9" name="Shape 57">
            <a:hlinkClick r:id="rId23" tooltip="" action="ppaction://hlinksldjump"/>
          </p:cNvPr>
          <p:cNvSpPr/>
          <p:nvPr/>
        </p:nvSpPr>
        <p:spPr>
          <a:xfrm>
            <a:off x="8275320" y="41605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0" name="Shape 58">
            <a:hlinkClick r:id="rId24" tooltip="" action="ppaction://hlinksldjump"/>
          </p:cNvPr>
          <p:cNvSpPr/>
          <p:nvPr/>
        </p:nvSpPr>
        <p:spPr>
          <a:xfrm>
            <a:off x="10241280" y="41605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1" name="Shape 59">
            <a:hlinkClick r:id="rId25" tooltip="" action="ppaction://hlinksldjump"/>
          </p:cNvPr>
          <p:cNvSpPr/>
          <p:nvPr/>
        </p:nvSpPr>
        <p:spPr>
          <a:xfrm>
            <a:off x="411480" y="50749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2" name="Shape 60">
            <a:hlinkClick r:id="rId26" tooltip="" action="ppaction://hlinksldjump"/>
          </p:cNvPr>
          <p:cNvSpPr/>
          <p:nvPr/>
        </p:nvSpPr>
        <p:spPr>
          <a:xfrm>
            <a:off x="2377440" y="50749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3" name="Shape 61">
            <a:hlinkClick r:id="rId27" tooltip="" action="ppaction://hlinksldjump"/>
          </p:cNvPr>
          <p:cNvSpPr/>
          <p:nvPr/>
        </p:nvSpPr>
        <p:spPr>
          <a:xfrm>
            <a:off x="4343400" y="50749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4" name="Shape 62">
            <a:hlinkClick r:id="rId28" tooltip="" action="ppaction://hlinksldjump"/>
          </p:cNvPr>
          <p:cNvSpPr/>
          <p:nvPr/>
        </p:nvSpPr>
        <p:spPr>
          <a:xfrm>
            <a:off x="6309360" y="50749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5" name="Shape 63">
            <a:hlinkClick r:id="rId29" tooltip="" action="ppaction://hlinksldjump"/>
          </p:cNvPr>
          <p:cNvSpPr/>
          <p:nvPr/>
        </p:nvSpPr>
        <p:spPr>
          <a:xfrm>
            <a:off x="8275320" y="50749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6" name="Shape 64">
            <a:hlinkClick r:id="rId30" tooltip="" action="ppaction://hlinksldjump"/>
          </p:cNvPr>
          <p:cNvSpPr/>
          <p:nvPr/>
        </p:nvSpPr>
        <p:spPr>
          <a:xfrm>
            <a:off x="10241280" y="5074920"/>
            <a:ext cx="1847088" cy="74980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20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18 - Group Work Roles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Know your role. Do your part.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Group work falls apart because no one knows who is doing what.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a group with no roles. Then assign roles and run the task cleanly.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Role Switch: students practice leader, materials, recorder, reporter in short rounds.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Which role helps a group stay organized?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for projects, centres, and STEM tasks.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21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19 - Work Time Focus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Start now. Stay with it.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work period begins, but the class does not actually start.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delayed start. Then show pencil ready, eyes on task, first step begun.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First Minute Sprint: students start the first step within 20 seconds.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What helps you begin without a reminder?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after directions and independent work starts.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22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20 - Materials Mission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Use it. Care for it. Return it.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Materials become the problem instead of the tool.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Show grabbing, wasting, or leaving materials. Then show care and return.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Tool Check: students practice getting, using, and returning materials in order.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Why do materials need routines?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for supplies, manipulatives, gym equipment, and art tools.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23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21 - Help-Seeking Mission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Ask clearly. Wait calmly.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Students need help but call out, interrupt, or give up.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calling out. Then model a clear ask and calm waiting.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Help Ticket: students practice asking one complete help question, then waiting.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What makes a help request easier to answer?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during independent work and centres.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24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22 - Transition Mission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Stop. Switch. Start.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Transitions stretch because students do not fully stop one thing before starting the next.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half-switching. Then show stop, switch, start.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Transition Timer: students beat the timer while keeping the transition clean.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What transition takes too long in our room?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between subjects, centres, and cleanup.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25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23 - Big Feeling Pause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Pause. Breathe. Next step.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A feeling gets big and the next choice gets smaller.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reacting fast. Then model pause, breath, next step.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Pause Drill: students practice a 5-second reset and choose the next safe step.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What does your body need when a feeling gets big?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after mistakes, conflict, losing, and frustration.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26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24 - Stop-and-Think Choice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Stop. Think. Choose.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Students act before thinking and then say they did not mean to.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impulse first. Then show the pause before the choice.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Choice Fork: give two classroom choices; students point to the stronger next move.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What choice usually needs a pause first?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before transitions, recess, games, and conflicts.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27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25 - Sub Ready Mission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Same room. Same expectations.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A guest teacher walks in and the room forgets the routine.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how the room changes with a guest. Then name what stays the same.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Guest Teacher Drill: students practice greeting, listening, and starting the task with a guest.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What should stay the same when the adult changes?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before absences, assemblies, or coverage.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28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26 - Independent Start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Read it. Start it. Ask if stuck.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Students wait for the adult instead of starting what they can.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helpless waiting. Then model reading, starting, and asking only if stuck.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Start Card: students identify the first step and begin without an extra reminder.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What can you do before asking for help?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during task starts and written work.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29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27 - Cleanup Crew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See it. Fix it. Leave it better.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room ends the activity looking like nobody lives there.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walking past a mess. Then model seeing it and fixing it.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Cleanup Scan: students silently find and fix one thing that improves the room.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What did you fix without being asked?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after every messy activity.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03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1 - Listening Lock-In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Eyes on the speaker. Body still.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Side chatter blurs the direction before the task even starts.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half-listening, then ready listening. Point out eyes, body, and stillness.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Echo Leader: give 3 short directions. Students echo, then do them in order.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What helped your brain lock onto the speaker?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before directions, read-alouds, announcements, and transitions.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7" name="Shape 15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Shape 16">
            <a:hlinkClick r:id="rId2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3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30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28 - Conflict Reword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Same message. Better words.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A conflict gets hotter because the first sentence comes out rough.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an angry sentence. Then keep the meaning and change the words.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Reword Practice: students rephrase 3 conflict lines into safer language.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What phrase helps you disagree without making it worse?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after recess, games, group work, and partner conflict.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31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29 - Persistence Mission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Hard is not stop. Hard is try again.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hard part arrives and students confuse struggle with failure.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quitting at the first hard moment. Then model trying another strategy.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Beat Your Best: students repeat a small challenge and try to improve their own result.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What changed between try 1 and try 3?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for academic struggle, skills practice, and games.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32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30 - Mission Lock-In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Name it. Run it. Use it today.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class needs to connect all the missions back to real classroom life.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Review the six Fixes and model where each one shows up during the day.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Mission Match: students match classroom moments to the Fix that helps most.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Which Fix helped our room most?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 choose the next 30-day focus or repeat the cycle.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7" name="Shape 15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Shape 16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3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04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2 - Respect Reset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Words, tone, and face match.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Competition, correction, or teasing turns the room sharp fast.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Show an eye-roll voice. Then redo with calm words, tone, and face.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Kind Rewind: students turn a rude line into a respectful line with the same message.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Which part changes the message most: words, tone, or face?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during partner work, games, group work, and conflict repair.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05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3 - Routine Run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Same steps. Same order.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Students know the routine but still act like the steps are a mystery.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Show a messy version of the routine. Then run the clean version step by step.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Routine Race: students complete a simple classroom routine in the correct order.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Which step usually breaks first?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for entry, cleanup, line-up, materials, and dismissal.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06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4 - Follow-Through Sprint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Hear it. Repeat it. Do it.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Students say okay, then keep doing exactly what they were doing.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saying okay without moving, then repeating the task and starting right away.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Repeat and Move: teacher gives a direction; students repeat it and begin immediately.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What usually slows you down after a direction?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anytime students need to act on directions the first time.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07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5 - Calm Body Reset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Soft hands. Soft feet. Soft voice.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Excitement or frustration turns into noise, movement, and body control problems.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too much movement. Then show soft hands, soft feet, soft voice.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Calm Combo: students move for 10 seconds, then switch into calm body on cue.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What helped your body slow down?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before transitions, games, assemblies, or partner work.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08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6 - Try Again Mission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Try again. Better counts.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A small mistake becomes quitting, arguing, or giving up too fast.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getting stuck, taking a breath, and trying again without drama.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Three Tries Rule: students repeat a small task and notice what improves by try 3.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What improved when you tried again?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during hard academic tasks, games, and cleanup repairs.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06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" y="18288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DAFF"/>
                </a:solidFill>
              </a:rPr>
              <a:t>THE FIXES MISSIONS™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251960" y="2011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F2E8"/>
                </a:solidFill>
              </a:rPr>
              <a:t>A 30-Day Classroom Behavior Reset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11201400" y="16459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FF2497"/>
                </a:solidFill>
              </a:rPr>
              <a:t>09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20040" y="548640"/>
            <a:ext cx="11521440" cy="0"/>
          </a:xfrm>
          <a:prstGeom prst="line">
            <a:avLst/>
          </a:prstGeom>
          <a:noFill/>
          <a:ln w="12700">
            <a:solidFill>
              <a:srgbClr val="FF249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749808"/>
            <a:ext cx="11155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8F2E8"/>
                </a:solidFill>
              </a:rPr>
              <a:t>DAY 7 - Directions Replay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1417320"/>
            <a:ext cx="5394960" cy="96012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FIX PHRASE: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8F2E8"/>
                </a:solidFill>
              </a:rPr>
              <a:t>Hear it. Say it. Start it.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263640" y="1417320"/>
            <a:ext cx="5303520" cy="96012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THE MOMENT: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Students miss step 2 and need the whole direction repeated.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33472"/>
            <a:ext cx="539496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IT: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Model hearing only part of a direction. Then repeat the full direction before starting.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263640" y="2633472"/>
            <a:ext cx="5303520" cy="100584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RUN THE REP: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8F2E8"/>
                </a:solidFill>
              </a:rPr>
              <a:t>Two-Step Replay: students hear 2 steps, say them back, then do them in order.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3886200"/>
            <a:ext cx="5394960" cy="8686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FIX TALK: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Why does saying the direction back help?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63640" y="3886200"/>
            <a:ext cx="5303520" cy="8686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TODAY: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8F2E8"/>
                </a:solidFill>
              </a:rPr>
              <a:t>Use it for multi-step directions and task starts.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074920"/>
            <a:ext cx="10332720" cy="45720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8F2E8"/>
                </a:solidFill>
              </a:rPr>
              <a:t>IF IT SLIPS: Pause. Name the Fix. Rerun the rep.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D300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MISSION BOARD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PREV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100C1C"/>
          </a:solidFill>
          <a:ln>
            <a:solidFill>
              <a:srgbClr val="FF2497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NEXT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100C1C"/>
          </a:solidFill>
          <a:ln>
            <a:solidFill>
              <a:srgbClr val="00DA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8F2E8"/>
                </a:solidFill>
              </a:rPr>
              <a:t>HOME</a:t>
            </a:r>
            <a:endParaRPr lang="en-US" sz="1300" dirty="0"/>
          </a:p>
        </p:txBody>
      </p:sp>
      <p:sp>
        <p:nvSpPr>
          <p:cNvPr id="18" name="Shape 16">
            <a:hlinkClick r:id="rId1" tooltip="" action="ppaction://hlinksldjump"/>
          </p:cNvPr>
          <p:cNvSpPr/>
          <p:nvPr/>
        </p:nvSpPr>
        <p:spPr>
          <a:xfrm>
            <a:off x="731520" y="5897880"/>
            <a:ext cx="210312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9" name="Shape 17">
            <a:hlinkClick r:id="rId2" tooltip="" action="ppaction://hlinksldjump"/>
          </p:cNvPr>
          <p:cNvSpPr/>
          <p:nvPr/>
        </p:nvSpPr>
        <p:spPr>
          <a:xfrm>
            <a:off x="365760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Shape 18">
            <a:hlinkClick r:id="rId3" tooltip="" action="ppaction://hlinksldjump"/>
          </p:cNvPr>
          <p:cNvSpPr/>
          <p:nvPr/>
        </p:nvSpPr>
        <p:spPr>
          <a:xfrm>
            <a:off x="6492240" y="5897880"/>
            <a:ext cx="146304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>
            <a:hlinkClick r:id="rId4" tooltip="" action="ppaction://hlinksldjump"/>
          </p:cNvPr>
          <p:cNvSpPr/>
          <p:nvPr/>
        </p:nvSpPr>
        <p:spPr>
          <a:xfrm>
            <a:off x="9372600" y="5897880"/>
            <a:ext cx="1554480" cy="4114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Fixes Missions Projectable Tappable Slides</dc:title>
  <dc:subject>PptxGenJS Presentation</dc:subject>
  <dc:creator>Christopher Allen</dc:creator>
  <cp:lastModifiedBy>Christopher Allen</cp:lastModifiedBy>
  <cp:revision>1</cp:revision>
  <dcterms:created xsi:type="dcterms:W3CDTF">2026-06-14T06:36:42Z</dcterms:created>
  <dcterms:modified xsi:type="dcterms:W3CDTF">2026-06-14T06:36:42Z</dcterms:modified>
</cp:coreProperties>
</file>