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notesMasterIdLst>
    <p:notesMasterId r:id="rId33"/>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notesMaster" Target="notesMasters/notesMaster1.xml"/><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3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5060A"/>
        </a:solidFill>
      </p:bgPr>
    </p:bg>
    <p:spTree>
      <p:nvGrpSpPr>
        <p:cNvPr id="1" name=""/>
        <p:cNvGrpSpPr/>
        <p:nvPr/>
      </p:nvGrpSpPr>
      <p:grpSpPr>
        <a:xfrm>
          <a:off x="0" y="0"/>
          <a:ext cx="0" cy="0"/>
          <a:chOff x="0" y="0"/>
          <a:chExt cx="0" cy="0"/>
        </a:xfrm>
      </p:grpSpPr>
      <p:pic>
        <p:nvPicPr>
          <p:cNvPr id="2" name="Image 0" descr="/mnt/data/ghostwriter_images/generated/a_high_energy_neon_poster_cover_design_on_a_dark_b_1.pn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5060A"/>
        </a:solidFill>
      </p:bgPr>
    </p:bg>
    <p:spTree>
      <p:nvGrpSpPr>
        <p:cNvPr id="1" name=""/>
        <p:cNvGrpSpPr/>
        <p:nvPr/>
      </p:nvGrpSpPr>
      <p:grpSpPr>
        <a:xfrm>
          <a:off x="0" y="0"/>
          <a:ext cx="0" cy="0"/>
          <a:chOff x="0" y="0"/>
          <a:chExt cx="0" cy="0"/>
        </a:xfrm>
      </p:grpSpPr>
      <p:sp>
        <p:nvSpPr>
          <p:cNvPr id="2" name="Text 0"/>
          <p:cNvSpPr/>
          <p:nvPr/>
        </p:nvSpPr>
        <p:spPr>
          <a:xfrm>
            <a:off x="320040" y="164592"/>
            <a:ext cx="3063240" cy="219456"/>
          </a:xfrm>
          <a:prstGeom prst="rect">
            <a:avLst/>
          </a:prstGeom>
          <a:noFill/>
          <a:ln/>
        </p:spPr>
        <p:txBody>
          <a:bodyPr wrap="square" lIns="0" tIns="0" rIns="0" bIns="0" rtlCol="0" anchor="ctr"/>
          <a:lstStyle/>
          <a:p>
            <a:pPr indent="0" marL="0">
              <a:buNone/>
            </a:pPr>
            <a:r>
              <a:rPr lang="en-US" sz="1300" b="1" dirty="0">
                <a:solidFill>
                  <a:srgbClr val="00D9FF"/>
                </a:solidFill>
                <a:latin typeface="Arial" pitchFamily="34" charset="0"/>
                <a:ea typeface="Arial" pitchFamily="34" charset="-122"/>
                <a:cs typeface="Arial" pitchFamily="34" charset="-120"/>
              </a:rPr>
              <a:t>THE FIXES GAMES™</a:t>
            </a:r>
            <a:endParaRPr lang="en-US" sz="1300" dirty="0"/>
          </a:p>
        </p:txBody>
      </p:sp>
      <p:sp>
        <p:nvSpPr>
          <p:cNvPr id="3" name="Text 1"/>
          <p:cNvSpPr/>
          <p:nvPr/>
        </p:nvSpPr>
        <p:spPr>
          <a:xfrm>
            <a:off x="3840480" y="164592"/>
            <a:ext cx="4572000" cy="219456"/>
          </a:xfrm>
          <a:prstGeom prst="rect">
            <a:avLst/>
          </a:prstGeom>
          <a:noFill/>
          <a:ln/>
        </p:spPr>
        <p:txBody>
          <a:bodyPr wrap="square" lIns="0" tIns="0" rIns="0" bIns="0" rtlCol="0" anchor="ctr"/>
          <a:lstStyle/>
          <a:p>
            <a:pPr indent="0" marL="0">
              <a:buNone/>
            </a:pPr>
            <a:r>
              <a:rPr lang="en-US" sz="1000" dirty="0">
                <a:solidFill>
                  <a:srgbClr val="FFFFFF"/>
                </a:solidFill>
              </a:rPr>
              <a:t>A Classroom Behavior Field Day Reset</a:t>
            </a:r>
            <a:endParaRPr lang="en-US" sz="1000" dirty="0"/>
          </a:p>
        </p:txBody>
      </p:sp>
      <p:sp>
        <p:nvSpPr>
          <p:cNvPr id="4" name="Text 2"/>
          <p:cNvSpPr/>
          <p:nvPr/>
        </p:nvSpPr>
        <p:spPr>
          <a:xfrm>
            <a:off x="11247120" y="137160"/>
            <a:ext cx="594360" cy="292608"/>
          </a:xfrm>
          <a:prstGeom prst="rect">
            <a:avLst/>
          </a:prstGeom>
          <a:noFill/>
          <a:ln/>
        </p:spPr>
        <p:txBody>
          <a:bodyPr wrap="square" lIns="0" tIns="0" rIns="0" bIns="0" rtlCol="0" anchor="ctr"/>
          <a:lstStyle/>
          <a:p>
            <a:pPr algn="r" indent="0" marL="0">
              <a:buNone/>
            </a:pPr>
            <a:r>
              <a:rPr lang="en-US" sz="1600" b="1" dirty="0">
                <a:solidFill>
                  <a:srgbClr val="FF2AA3"/>
                </a:solidFill>
              </a:rPr>
              <a:t>10</a:t>
            </a:r>
            <a:endParaRPr lang="en-US" sz="1600" dirty="0"/>
          </a:p>
        </p:txBody>
      </p:sp>
      <p:sp>
        <p:nvSpPr>
          <p:cNvPr id="5" name="Shape 3"/>
          <p:cNvSpPr/>
          <p:nvPr/>
        </p:nvSpPr>
        <p:spPr>
          <a:xfrm>
            <a:off x="320040" y="475488"/>
            <a:ext cx="11521440" cy="0"/>
          </a:xfrm>
          <a:prstGeom prst="line">
            <a:avLst/>
          </a:prstGeom>
          <a:noFill/>
          <a:ln w="12700">
            <a:solidFill>
              <a:srgbClr val="FF2AA3">
                <a:alpha val="95000"/>
              </a:srgbClr>
            </a:solidFill>
            <a:prstDash val="solid"/>
          </a:ln>
        </p:spPr>
      </p:sp>
      <p:sp>
        <p:nvSpPr>
          <p:cNvPr id="6" name="Text 4"/>
          <p:cNvSpPr/>
          <p:nvPr/>
        </p:nvSpPr>
        <p:spPr>
          <a:xfrm>
            <a:off x="502920" y="749808"/>
            <a:ext cx="11155680" cy="685800"/>
          </a:xfrm>
          <a:prstGeom prst="rect">
            <a:avLst/>
          </a:prstGeom>
          <a:noFill/>
          <a:ln/>
        </p:spPr>
        <p:txBody>
          <a:bodyPr wrap="square" lIns="0" tIns="0" rIns="0" bIns="0" rtlCol="0" anchor="ctr">
            <a:normAutofit/>
          </a:bodyPr>
          <a:lstStyle/>
          <a:p>
            <a:pPr algn="ctr" indent="0" marL="0">
              <a:buNone/>
            </a:pPr>
            <a:r>
              <a:rPr lang="en-US" sz="3400" b="1" dirty="0">
                <a:solidFill>
                  <a:srgbClr val="FFFFFF"/>
                </a:solidFill>
              </a:rPr>
              <a:t>PARTNER DETAIL CATCH</a:t>
            </a:r>
            <a:endParaRPr lang="en-US" sz="3400" dirty="0"/>
          </a:p>
        </p:txBody>
      </p:sp>
      <p:sp>
        <p:nvSpPr>
          <p:cNvPr id="7" name="Text 5"/>
          <p:cNvSpPr/>
          <p:nvPr/>
        </p:nvSpPr>
        <p:spPr>
          <a:xfrm>
            <a:off x="594360" y="1554480"/>
            <a:ext cx="5394960" cy="141732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500" dirty="0">
                <a:solidFill>
                  <a:srgbClr val="FFFFFF"/>
                </a:solidFill>
              </a:rPr>
              <a:t>FIX: Listening</a:t>
            </a:r>
            <a:endParaRPr lang="en-US" sz="1500" dirty="0"/>
          </a:p>
          <a:p>
            <a:pPr indent="0" marL="0">
              <a:buNone/>
            </a:pPr>
            <a:r>
              <a:rPr lang="en-US" sz="1500" dirty="0">
                <a:solidFill>
                  <a:srgbClr val="FFFFFF"/>
                </a:solidFill>
              </a:rPr>
              <a:t>OBJECTIVE: Students listen for a detail and act on it accurately.</a:t>
            </a:r>
            <a:endParaRPr lang="en-US" sz="1500" dirty="0"/>
          </a:p>
          <a:p>
            <a:pPr indent="0" marL="0">
              <a:buNone/>
            </a:pPr>
            <a:r>
              <a:rPr lang="en-US" sz="1500" dirty="0">
                <a:solidFill>
                  <a:srgbClr val="FFFFFF"/>
                </a:solidFill>
              </a:rPr>
              <a:t>MATERIALS: Object cards or classroom items.</a:t>
            </a:r>
            <a:endParaRPr lang="en-US" sz="1500" dirty="0"/>
          </a:p>
        </p:txBody>
      </p:sp>
      <p:sp>
        <p:nvSpPr>
          <p:cNvPr id="8" name="Text 6"/>
          <p:cNvSpPr/>
          <p:nvPr/>
        </p:nvSpPr>
        <p:spPr>
          <a:xfrm>
            <a:off x="6263640" y="1554480"/>
            <a:ext cx="5303520" cy="1417320"/>
          </a:xfrm>
          <a:prstGeom prst="rect">
            <a:avLst/>
          </a:prstGeom>
          <a:solidFill>
            <a:srgbClr val="10131A"/>
          </a:solidFill>
          <a:ln>
            <a:solidFill>
              <a:srgbClr val="FF2AA3"/>
            </a:solidFill>
          </a:ln>
        </p:spPr>
        <p:txBody>
          <a:bodyPr wrap="square" lIns="1778" tIns="1778" rIns="1778" bIns="1778" rtlCol="0" anchor="ctr">
            <a:normAutofit/>
          </a:bodyPr>
          <a:lstStyle/>
          <a:p>
            <a:pPr indent="0" marL="0">
              <a:buNone/>
            </a:pPr>
            <a:r>
              <a:rPr lang="en-US" sz="1800" b="1" dirty="0">
                <a:solidFill>
                  <a:srgbClr val="FFFFFF"/>
                </a:solidFill>
              </a:rPr>
              <a:t>TEACHER SAYS:</a:t>
            </a:r>
            <a:endParaRPr lang="en-US" sz="1800" dirty="0"/>
          </a:p>
          <a:p>
            <a:pPr indent="0" marL="0">
              <a:buNone/>
            </a:pPr>
            <a:r>
              <a:rPr lang="en-US" sz="1800" b="1" dirty="0">
                <a:solidFill>
                  <a:srgbClr val="FFFFFF"/>
                </a:solidFill>
              </a:rPr>
              <a:t>Listen for the detail. Do not move until you know exactly what to do.</a:t>
            </a:r>
            <a:endParaRPr lang="en-US" sz="1800" dirty="0"/>
          </a:p>
        </p:txBody>
      </p:sp>
      <p:sp>
        <p:nvSpPr>
          <p:cNvPr id="9" name="Text 7"/>
          <p:cNvSpPr/>
          <p:nvPr/>
        </p:nvSpPr>
        <p:spPr>
          <a:xfrm>
            <a:off x="594360" y="3246120"/>
            <a:ext cx="5394960" cy="2240280"/>
          </a:xfrm>
          <a:prstGeom prst="rect">
            <a:avLst/>
          </a:prstGeom>
          <a:solidFill>
            <a:srgbClr val="10131A"/>
          </a:solidFill>
          <a:ln>
            <a:solidFill>
              <a:srgbClr val="FFD400"/>
            </a:solidFill>
          </a:ln>
        </p:spPr>
        <p:txBody>
          <a:bodyPr wrap="square" lIns="1778" tIns="1778" rIns="1778" bIns="1778" rtlCol="0" anchor="ctr">
            <a:normAutofit/>
          </a:bodyPr>
          <a:lstStyle/>
          <a:p>
            <a:pPr indent="0" marL="0">
              <a:buNone/>
            </a:pPr>
            <a:r>
              <a:rPr lang="en-US" sz="1350" dirty="0">
                <a:solidFill>
                  <a:srgbClr val="FFFFFF"/>
                </a:solidFill>
              </a:rPr>
              <a:t>HOW TO RUN IT:</a:t>
            </a:r>
            <a:endParaRPr lang="en-US" sz="1350" dirty="0"/>
          </a:p>
          <a:p>
            <a:pPr indent="0" marL="0">
              <a:buNone/>
            </a:pPr>
            <a:r>
              <a:rPr lang="en-US" sz="1350" dirty="0">
                <a:solidFill>
                  <a:srgbClr val="FFFFFF"/>
                </a:solidFill>
              </a:rPr>
              <a:t>1. Partner A whispers or states a detail task.</a:t>
            </a:r>
            <a:endParaRPr lang="en-US" sz="1350" dirty="0"/>
          </a:p>
          <a:p>
            <a:pPr indent="0" marL="0">
              <a:buNone/>
            </a:pPr>
            <a:r>
              <a:rPr lang="en-US" sz="1350" dirty="0">
                <a:solidFill>
                  <a:srgbClr val="FFFFFF"/>
                </a:solidFill>
              </a:rPr>
              <a:t>2. Partner B repeats it quietly.</a:t>
            </a:r>
            <a:endParaRPr lang="en-US" sz="1350" dirty="0"/>
          </a:p>
          <a:p>
            <a:pPr indent="0" marL="0">
              <a:buNone/>
            </a:pPr>
            <a:r>
              <a:rPr lang="en-US" sz="1350" dirty="0">
                <a:solidFill>
                  <a:srgbClr val="FFFFFF"/>
                </a:solidFill>
              </a:rPr>
              <a:t>3. Partner B completes the task.</a:t>
            </a:r>
            <a:endParaRPr lang="en-US" sz="1350" dirty="0"/>
          </a:p>
          <a:p>
            <a:pPr indent="0" marL="0">
              <a:buNone/>
            </a:pPr>
            <a:r>
              <a:rPr lang="en-US" sz="1350" dirty="0">
                <a:solidFill>
                  <a:srgbClr val="FFFFFF"/>
                </a:solidFill>
              </a:rPr>
              <a:t>4. Partners switch.</a:t>
            </a:r>
            <a:endParaRPr lang="en-US" sz="1350" dirty="0"/>
          </a:p>
          <a:p>
            <a:pPr indent="0" marL="0">
              <a:buNone/>
            </a:pPr>
            <a:r>
              <a:rPr lang="en-US" sz="1350" dirty="0">
                <a:solidFill>
                  <a:srgbClr val="FFFFFF"/>
                </a:solidFill>
              </a:rPr>
              <a:t>5. Add one extra detail if the group is ready.</a:t>
            </a:r>
            <a:endParaRPr lang="en-US" sz="1350" dirty="0"/>
          </a:p>
        </p:txBody>
      </p:sp>
      <p:sp>
        <p:nvSpPr>
          <p:cNvPr id="10" name="Text 8"/>
          <p:cNvSpPr/>
          <p:nvPr/>
        </p:nvSpPr>
        <p:spPr>
          <a:xfrm>
            <a:off x="6263640" y="3246120"/>
            <a:ext cx="5303520" cy="224028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700" dirty="0">
                <a:solidFill>
                  <a:srgbClr val="FFFFFF"/>
                </a:solidFill>
              </a:rPr>
              <a:t>IF IT SLIPS:</a:t>
            </a:r>
            <a:endParaRPr lang="en-US" sz="1700" dirty="0"/>
          </a:p>
          <a:p>
            <a:pPr indent="0" marL="0">
              <a:buNone/>
            </a:pPr>
            <a:r>
              <a:rPr lang="en-US" sz="1700" dirty="0">
                <a:solidFill>
                  <a:srgbClr val="FFFFFF"/>
                </a:solidFill>
              </a:rPr>
              <a:t>Pause. Repeat the detail. Then move.</a:t>
            </a:r>
            <a:endParaRPr lang="en-US" sz="1700" dirty="0"/>
          </a:p>
          <a:p>
            <a:pPr indent="0" marL="0">
              <a:buNone/>
            </a:pPr>
            <a:endParaRPr lang="en-US" sz="1700" dirty="0"/>
          </a:p>
          <a:p>
            <a:pPr indent="0" marL="0">
              <a:buNone/>
            </a:pPr>
            <a:r>
              <a:rPr lang="en-US" sz="1700" dirty="0">
                <a:solidFill>
                  <a:srgbClr val="FFFFFF"/>
                </a:solidFill>
              </a:rPr>
              <a:t>REFLECT:</a:t>
            </a:r>
            <a:endParaRPr lang="en-US" sz="1700" dirty="0"/>
          </a:p>
          <a:p>
            <a:pPr indent="0" marL="0">
              <a:buNone/>
            </a:pPr>
            <a:r>
              <a:rPr lang="en-US" sz="1700" dirty="0">
                <a:solidFill>
                  <a:srgbClr val="FFFFFF"/>
                </a:solidFill>
              </a:rPr>
              <a:t>What made the detail easier to remember?</a:t>
            </a:r>
            <a:endParaRPr lang="en-US" sz="17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5060A"/>
        </a:solidFill>
      </p:bgPr>
    </p:bg>
    <p:spTree>
      <p:nvGrpSpPr>
        <p:cNvPr id="1" name=""/>
        <p:cNvGrpSpPr/>
        <p:nvPr/>
      </p:nvGrpSpPr>
      <p:grpSpPr>
        <a:xfrm>
          <a:off x="0" y="0"/>
          <a:ext cx="0" cy="0"/>
          <a:chOff x="0" y="0"/>
          <a:chExt cx="0" cy="0"/>
        </a:xfrm>
      </p:grpSpPr>
      <p:sp>
        <p:nvSpPr>
          <p:cNvPr id="2" name="Text 0"/>
          <p:cNvSpPr/>
          <p:nvPr/>
        </p:nvSpPr>
        <p:spPr>
          <a:xfrm>
            <a:off x="320040" y="164592"/>
            <a:ext cx="3063240" cy="219456"/>
          </a:xfrm>
          <a:prstGeom prst="rect">
            <a:avLst/>
          </a:prstGeom>
          <a:noFill/>
          <a:ln/>
        </p:spPr>
        <p:txBody>
          <a:bodyPr wrap="square" lIns="0" tIns="0" rIns="0" bIns="0" rtlCol="0" anchor="ctr"/>
          <a:lstStyle/>
          <a:p>
            <a:pPr indent="0" marL="0">
              <a:buNone/>
            </a:pPr>
            <a:r>
              <a:rPr lang="en-US" sz="1300" b="1" dirty="0">
                <a:solidFill>
                  <a:srgbClr val="00D9FF"/>
                </a:solidFill>
                <a:latin typeface="Arial" pitchFamily="34" charset="0"/>
                <a:ea typeface="Arial" pitchFamily="34" charset="-122"/>
                <a:cs typeface="Arial" pitchFamily="34" charset="-120"/>
              </a:rPr>
              <a:t>THE FIXES GAMES™</a:t>
            </a:r>
            <a:endParaRPr lang="en-US" sz="1300" dirty="0"/>
          </a:p>
        </p:txBody>
      </p:sp>
      <p:sp>
        <p:nvSpPr>
          <p:cNvPr id="3" name="Text 1"/>
          <p:cNvSpPr/>
          <p:nvPr/>
        </p:nvSpPr>
        <p:spPr>
          <a:xfrm>
            <a:off x="3840480" y="164592"/>
            <a:ext cx="4572000" cy="219456"/>
          </a:xfrm>
          <a:prstGeom prst="rect">
            <a:avLst/>
          </a:prstGeom>
          <a:noFill/>
          <a:ln/>
        </p:spPr>
        <p:txBody>
          <a:bodyPr wrap="square" lIns="0" tIns="0" rIns="0" bIns="0" rtlCol="0" anchor="ctr"/>
          <a:lstStyle/>
          <a:p>
            <a:pPr indent="0" marL="0">
              <a:buNone/>
            </a:pPr>
            <a:r>
              <a:rPr lang="en-US" sz="1000" dirty="0">
                <a:solidFill>
                  <a:srgbClr val="FFFFFF"/>
                </a:solidFill>
              </a:rPr>
              <a:t>A Classroom Behavior Field Day Reset</a:t>
            </a:r>
            <a:endParaRPr lang="en-US" sz="1000" dirty="0"/>
          </a:p>
        </p:txBody>
      </p:sp>
      <p:sp>
        <p:nvSpPr>
          <p:cNvPr id="4" name="Text 2"/>
          <p:cNvSpPr/>
          <p:nvPr/>
        </p:nvSpPr>
        <p:spPr>
          <a:xfrm>
            <a:off x="11247120" y="137160"/>
            <a:ext cx="594360" cy="292608"/>
          </a:xfrm>
          <a:prstGeom prst="rect">
            <a:avLst/>
          </a:prstGeom>
          <a:noFill/>
          <a:ln/>
        </p:spPr>
        <p:txBody>
          <a:bodyPr wrap="square" lIns="0" tIns="0" rIns="0" bIns="0" rtlCol="0" anchor="ctr"/>
          <a:lstStyle/>
          <a:p>
            <a:pPr algn="r" indent="0" marL="0">
              <a:buNone/>
            </a:pPr>
            <a:r>
              <a:rPr lang="en-US" sz="1600" b="1" dirty="0">
                <a:solidFill>
                  <a:srgbClr val="FF2AA3"/>
                </a:solidFill>
              </a:rPr>
              <a:t>11</a:t>
            </a:r>
            <a:endParaRPr lang="en-US" sz="1600" dirty="0"/>
          </a:p>
        </p:txBody>
      </p:sp>
      <p:sp>
        <p:nvSpPr>
          <p:cNvPr id="5" name="Shape 3"/>
          <p:cNvSpPr/>
          <p:nvPr/>
        </p:nvSpPr>
        <p:spPr>
          <a:xfrm>
            <a:off x="320040" y="475488"/>
            <a:ext cx="11521440" cy="0"/>
          </a:xfrm>
          <a:prstGeom prst="line">
            <a:avLst/>
          </a:prstGeom>
          <a:noFill/>
          <a:ln w="12700">
            <a:solidFill>
              <a:srgbClr val="FF2AA3">
                <a:alpha val="95000"/>
              </a:srgbClr>
            </a:solidFill>
            <a:prstDash val="solid"/>
          </a:ln>
        </p:spPr>
      </p:sp>
      <p:sp>
        <p:nvSpPr>
          <p:cNvPr id="6" name="Text 4"/>
          <p:cNvSpPr/>
          <p:nvPr/>
        </p:nvSpPr>
        <p:spPr>
          <a:xfrm>
            <a:off x="502920" y="749808"/>
            <a:ext cx="11155680" cy="685800"/>
          </a:xfrm>
          <a:prstGeom prst="rect">
            <a:avLst/>
          </a:prstGeom>
          <a:noFill/>
          <a:ln/>
        </p:spPr>
        <p:txBody>
          <a:bodyPr wrap="square" lIns="0" tIns="0" rIns="0" bIns="0" rtlCol="0" anchor="ctr">
            <a:normAutofit/>
          </a:bodyPr>
          <a:lstStyle/>
          <a:p>
            <a:pPr algn="ctr" indent="0" marL="0">
              <a:buNone/>
            </a:pPr>
            <a:r>
              <a:rPr lang="en-US" sz="3400" b="1" dirty="0">
                <a:solidFill>
                  <a:srgbClr val="FFFFFF"/>
                </a:solidFill>
              </a:rPr>
              <a:t>DAY 2 - DIRECTIONS + RESPONSIBILITY</a:t>
            </a:r>
            <a:endParaRPr lang="en-US" sz="3400" dirty="0"/>
          </a:p>
        </p:txBody>
      </p:sp>
      <p:sp>
        <p:nvSpPr>
          <p:cNvPr id="7" name="Text 5"/>
          <p:cNvSpPr/>
          <p:nvPr/>
        </p:nvSpPr>
        <p:spPr>
          <a:xfrm>
            <a:off x="640080" y="1600200"/>
            <a:ext cx="5212080" cy="114300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2400" b="1" dirty="0">
                <a:solidFill>
                  <a:srgbClr val="FFFFFF"/>
                </a:solidFill>
              </a:rPr>
              <a:t>FIX PHRASE:</a:t>
            </a:r>
            <a:endParaRPr lang="en-US" sz="2400" dirty="0"/>
          </a:p>
          <a:p>
            <a:pPr indent="0" marL="0">
              <a:buNone/>
            </a:pPr>
            <a:r>
              <a:rPr lang="en-US" sz="2400" b="1" dirty="0">
                <a:solidFill>
                  <a:srgbClr val="FFFFFF"/>
                </a:solidFill>
              </a:rPr>
              <a:t>Hear it. Repeat it. Do it.</a:t>
            </a:r>
            <a:endParaRPr lang="en-US" sz="2400" dirty="0"/>
          </a:p>
        </p:txBody>
      </p:sp>
      <p:sp>
        <p:nvSpPr>
          <p:cNvPr id="8" name="Text 6"/>
          <p:cNvSpPr/>
          <p:nvPr/>
        </p:nvSpPr>
        <p:spPr>
          <a:xfrm>
            <a:off x="6080760" y="1600200"/>
            <a:ext cx="5440680" cy="2560320"/>
          </a:xfrm>
          <a:prstGeom prst="rect">
            <a:avLst/>
          </a:prstGeom>
          <a:solidFill>
            <a:srgbClr val="10131A"/>
          </a:solidFill>
          <a:ln>
            <a:solidFill>
              <a:srgbClr val="FF2AA3"/>
            </a:solidFill>
          </a:ln>
        </p:spPr>
        <p:txBody>
          <a:bodyPr wrap="square" lIns="1778" tIns="1778" rIns="1778" bIns="1778" rtlCol="0" anchor="ctr">
            <a:normAutofit/>
          </a:bodyPr>
          <a:lstStyle/>
          <a:p>
            <a:pPr indent="0" marL="0">
              <a:buNone/>
            </a:pPr>
            <a:r>
              <a:rPr lang="en-US" sz="1500" dirty="0">
                <a:solidFill>
                  <a:srgbClr val="FFFFFF"/>
                </a:solidFill>
              </a:rPr>
              <a:t>KICKOFF SCRIPT:</a:t>
            </a:r>
            <a:endParaRPr lang="en-US" sz="1500" dirty="0"/>
          </a:p>
          <a:p>
            <a:pPr indent="0" marL="0">
              <a:buNone/>
            </a:pPr>
            <a:r>
              <a:rPr lang="en-US" sz="1500" dirty="0">
                <a:solidFill>
                  <a:srgbClr val="FFFFFF"/>
                </a:solidFill>
              </a:rPr>
              <a:t>Today we practice directions and responsibility. Saying okay is not the finish line. The job is to hear the direction, repeat the direction if needed, and do the direction. If we miss it, we reset and run it again.</a:t>
            </a:r>
            <a:endParaRPr lang="en-US" sz="1500" dirty="0"/>
          </a:p>
        </p:txBody>
      </p:sp>
      <p:sp>
        <p:nvSpPr>
          <p:cNvPr id="9" name="Text 7"/>
          <p:cNvSpPr/>
          <p:nvPr/>
        </p:nvSpPr>
        <p:spPr>
          <a:xfrm>
            <a:off x="640080" y="3017520"/>
            <a:ext cx="5212080" cy="2103120"/>
          </a:xfrm>
          <a:prstGeom prst="rect">
            <a:avLst/>
          </a:prstGeom>
          <a:solidFill>
            <a:srgbClr val="10131A"/>
          </a:solidFill>
          <a:ln>
            <a:solidFill>
              <a:srgbClr val="FFD400"/>
            </a:solidFill>
          </a:ln>
        </p:spPr>
        <p:txBody>
          <a:bodyPr wrap="square" lIns="1778" tIns="1778" rIns="1778" bIns="1778" rtlCol="0" anchor="ctr">
            <a:normAutofit/>
          </a:bodyPr>
          <a:lstStyle/>
          <a:p>
            <a:pPr indent="0" marL="0">
              <a:buNone/>
            </a:pPr>
            <a:r>
              <a:rPr lang="en-US" sz="1800" dirty="0">
                <a:solidFill>
                  <a:srgbClr val="FFFFFF"/>
                </a:solidFill>
              </a:rPr>
              <a:t>TODAY'S FLOW:</a:t>
            </a:r>
            <a:endParaRPr lang="en-US" sz="1800" dirty="0"/>
          </a:p>
          <a:p>
            <a:pPr indent="0" marL="0">
              <a:buNone/>
            </a:pPr>
            <a:r>
              <a:rPr lang="en-US" sz="1800" dirty="0">
                <a:solidFill>
                  <a:srgbClr val="FFFFFF"/>
                </a:solidFill>
              </a:rPr>
              <a:t>1. Say the phrase.</a:t>
            </a:r>
            <a:endParaRPr lang="en-US" sz="1800" dirty="0"/>
          </a:p>
          <a:p>
            <a:pPr indent="0" marL="0">
              <a:buNone/>
            </a:pPr>
            <a:r>
              <a:rPr lang="en-US" sz="1800" dirty="0">
                <a:solidFill>
                  <a:srgbClr val="FFFFFF"/>
                </a:solidFill>
              </a:rPr>
              <a:t>2. Show the clean version.</a:t>
            </a:r>
            <a:endParaRPr lang="en-US" sz="1800" dirty="0"/>
          </a:p>
          <a:p>
            <a:pPr indent="0" marL="0">
              <a:buNone/>
            </a:pPr>
            <a:r>
              <a:rPr lang="en-US" sz="1800" dirty="0">
                <a:solidFill>
                  <a:srgbClr val="FFFFFF"/>
                </a:solidFill>
              </a:rPr>
              <a:t>3. Run the station.</a:t>
            </a:r>
            <a:endParaRPr lang="en-US" sz="1800" dirty="0"/>
          </a:p>
          <a:p>
            <a:pPr indent="0" marL="0">
              <a:buNone/>
            </a:pPr>
            <a:r>
              <a:rPr lang="en-US" sz="1800" dirty="0">
                <a:solidFill>
                  <a:srgbClr val="FFFFFF"/>
                </a:solidFill>
              </a:rPr>
              <a:t>4. Reset if needed.</a:t>
            </a:r>
            <a:endParaRPr lang="en-US" sz="1800" dirty="0"/>
          </a:p>
          <a:p>
            <a:pPr indent="0" marL="0">
              <a:buNone/>
            </a:pPr>
            <a:r>
              <a:rPr lang="en-US" sz="1800" dirty="0">
                <a:solidFill>
                  <a:srgbClr val="FFFFFF"/>
                </a:solidFill>
              </a:rPr>
              <a:t>5. Reflect.</a:t>
            </a:r>
            <a:endParaRPr lang="en-US" sz="1800" dirty="0"/>
          </a:p>
        </p:txBody>
      </p:sp>
      <p:sp>
        <p:nvSpPr>
          <p:cNvPr id="10" name="Text 8"/>
          <p:cNvSpPr/>
          <p:nvPr/>
        </p:nvSpPr>
        <p:spPr>
          <a:xfrm>
            <a:off x="6080760" y="4389120"/>
            <a:ext cx="5440680" cy="118872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700" dirty="0">
                <a:solidFill>
                  <a:srgbClr val="FFFFFF"/>
                </a:solidFill>
              </a:rPr>
              <a:t>TEACHER MOVE:</a:t>
            </a:r>
            <a:endParaRPr lang="en-US" sz="1700" dirty="0"/>
          </a:p>
          <a:p>
            <a:pPr indent="0" marL="0">
              <a:buNone/>
            </a:pPr>
            <a:r>
              <a:rPr lang="en-US" sz="1700" dirty="0">
                <a:solidFill>
                  <a:srgbClr val="FFFFFF"/>
                </a:solidFill>
              </a:rPr>
              <a:t>Do not lecture after a miss. Use the reset line and give students another rep.</a:t>
            </a:r>
            <a:endParaRPr lang="en-US" sz="17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5060A"/>
        </a:solidFill>
      </p:bgPr>
    </p:bg>
    <p:spTree>
      <p:nvGrpSpPr>
        <p:cNvPr id="1" name=""/>
        <p:cNvGrpSpPr/>
        <p:nvPr/>
      </p:nvGrpSpPr>
      <p:grpSpPr>
        <a:xfrm>
          <a:off x="0" y="0"/>
          <a:ext cx="0" cy="0"/>
          <a:chOff x="0" y="0"/>
          <a:chExt cx="0" cy="0"/>
        </a:xfrm>
      </p:grpSpPr>
      <p:sp>
        <p:nvSpPr>
          <p:cNvPr id="2" name="Text 0"/>
          <p:cNvSpPr/>
          <p:nvPr/>
        </p:nvSpPr>
        <p:spPr>
          <a:xfrm>
            <a:off x="320040" y="164592"/>
            <a:ext cx="3063240" cy="219456"/>
          </a:xfrm>
          <a:prstGeom prst="rect">
            <a:avLst/>
          </a:prstGeom>
          <a:noFill/>
          <a:ln/>
        </p:spPr>
        <p:txBody>
          <a:bodyPr wrap="square" lIns="0" tIns="0" rIns="0" bIns="0" rtlCol="0" anchor="ctr"/>
          <a:lstStyle/>
          <a:p>
            <a:pPr indent="0" marL="0">
              <a:buNone/>
            </a:pPr>
            <a:r>
              <a:rPr lang="en-US" sz="1300" b="1" dirty="0">
                <a:solidFill>
                  <a:srgbClr val="00D9FF"/>
                </a:solidFill>
                <a:latin typeface="Arial" pitchFamily="34" charset="0"/>
                <a:ea typeface="Arial" pitchFamily="34" charset="-122"/>
                <a:cs typeface="Arial" pitchFamily="34" charset="-120"/>
              </a:rPr>
              <a:t>THE FIXES GAMES™</a:t>
            </a:r>
            <a:endParaRPr lang="en-US" sz="1300" dirty="0"/>
          </a:p>
        </p:txBody>
      </p:sp>
      <p:sp>
        <p:nvSpPr>
          <p:cNvPr id="3" name="Text 1"/>
          <p:cNvSpPr/>
          <p:nvPr/>
        </p:nvSpPr>
        <p:spPr>
          <a:xfrm>
            <a:off x="3840480" y="164592"/>
            <a:ext cx="4572000" cy="219456"/>
          </a:xfrm>
          <a:prstGeom prst="rect">
            <a:avLst/>
          </a:prstGeom>
          <a:noFill/>
          <a:ln/>
        </p:spPr>
        <p:txBody>
          <a:bodyPr wrap="square" lIns="0" tIns="0" rIns="0" bIns="0" rtlCol="0" anchor="ctr"/>
          <a:lstStyle/>
          <a:p>
            <a:pPr indent="0" marL="0">
              <a:buNone/>
            </a:pPr>
            <a:r>
              <a:rPr lang="en-US" sz="1000" dirty="0">
                <a:solidFill>
                  <a:srgbClr val="FFFFFF"/>
                </a:solidFill>
              </a:rPr>
              <a:t>A Classroom Behavior Field Day Reset</a:t>
            </a:r>
            <a:endParaRPr lang="en-US" sz="1000" dirty="0"/>
          </a:p>
        </p:txBody>
      </p:sp>
      <p:sp>
        <p:nvSpPr>
          <p:cNvPr id="4" name="Text 2"/>
          <p:cNvSpPr/>
          <p:nvPr/>
        </p:nvSpPr>
        <p:spPr>
          <a:xfrm>
            <a:off x="11247120" y="137160"/>
            <a:ext cx="594360" cy="292608"/>
          </a:xfrm>
          <a:prstGeom prst="rect">
            <a:avLst/>
          </a:prstGeom>
          <a:noFill/>
          <a:ln/>
        </p:spPr>
        <p:txBody>
          <a:bodyPr wrap="square" lIns="0" tIns="0" rIns="0" bIns="0" rtlCol="0" anchor="ctr"/>
          <a:lstStyle/>
          <a:p>
            <a:pPr algn="r" indent="0" marL="0">
              <a:buNone/>
            </a:pPr>
            <a:r>
              <a:rPr lang="en-US" sz="1600" b="1" dirty="0">
                <a:solidFill>
                  <a:srgbClr val="FF2AA3"/>
                </a:solidFill>
              </a:rPr>
              <a:t>12</a:t>
            </a:r>
            <a:endParaRPr lang="en-US" sz="1600" dirty="0"/>
          </a:p>
        </p:txBody>
      </p:sp>
      <p:sp>
        <p:nvSpPr>
          <p:cNvPr id="5" name="Shape 3"/>
          <p:cNvSpPr/>
          <p:nvPr/>
        </p:nvSpPr>
        <p:spPr>
          <a:xfrm>
            <a:off x="320040" y="475488"/>
            <a:ext cx="11521440" cy="0"/>
          </a:xfrm>
          <a:prstGeom prst="line">
            <a:avLst/>
          </a:prstGeom>
          <a:noFill/>
          <a:ln w="12700">
            <a:solidFill>
              <a:srgbClr val="FF2AA3">
                <a:alpha val="95000"/>
              </a:srgbClr>
            </a:solidFill>
            <a:prstDash val="solid"/>
          </a:ln>
        </p:spPr>
      </p:sp>
      <p:sp>
        <p:nvSpPr>
          <p:cNvPr id="6" name="Text 4"/>
          <p:cNvSpPr/>
          <p:nvPr/>
        </p:nvSpPr>
        <p:spPr>
          <a:xfrm>
            <a:off x="502920" y="749808"/>
            <a:ext cx="11155680" cy="685800"/>
          </a:xfrm>
          <a:prstGeom prst="rect">
            <a:avLst/>
          </a:prstGeom>
          <a:noFill/>
          <a:ln/>
        </p:spPr>
        <p:txBody>
          <a:bodyPr wrap="square" lIns="0" tIns="0" rIns="0" bIns="0" rtlCol="0" anchor="ctr">
            <a:normAutofit/>
          </a:bodyPr>
          <a:lstStyle/>
          <a:p>
            <a:pPr algn="ctr" indent="0" marL="0">
              <a:buNone/>
            </a:pPr>
            <a:r>
              <a:rPr lang="en-US" sz="3400" b="1" dirty="0">
                <a:solidFill>
                  <a:srgbClr val="FFFFFF"/>
                </a:solidFill>
              </a:rPr>
              <a:t>DO-IT DASH</a:t>
            </a:r>
            <a:endParaRPr lang="en-US" sz="3400" dirty="0"/>
          </a:p>
        </p:txBody>
      </p:sp>
      <p:sp>
        <p:nvSpPr>
          <p:cNvPr id="7" name="Text 5"/>
          <p:cNvSpPr/>
          <p:nvPr/>
        </p:nvSpPr>
        <p:spPr>
          <a:xfrm>
            <a:off x="594360" y="1554480"/>
            <a:ext cx="5394960" cy="141732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500" dirty="0">
                <a:solidFill>
                  <a:srgbClr val="FFFFFF"/>
                </a:solidFill>
              </a:rPr>
              <a:t>FIX: Directions + Responsibility</a:t>
            </a:r>
            <a:endParaRPr lang="en-US" sz="1500" dirty="0"/>
          </a:p>
          <a:p>
            <a:pPr indent="0" marL="0">
              <a:buNone/>
            </a:pPr>
            <a:r>
              <a:rPr lang="en-US" sz="1500" dirty="0">
                <a:solidFill>
                  <a:srgbClr val="FFFFFF"/>
                </a:solidFill>
              </a:rPr>
              <a:t>OBJECTIVE: Students follow a short direction quickly and accurately.</a:t>
            </a:r>
            <a:endParaRPr lang="en-US" sz="1500" dirty="0"/>
          </a:p>
          <a:p>
            <a:pPr indent="0" marL="0">
              <a:buNone/>
            </a:pPr>
            <a:r>
              <a:rPr lang="en-US" sz="1500" dirty="0">
                <a:solidFill>
                  <a:srgbClr val="FFFFFF"/>
                </a:solidFill>
              </a:rPr>
              <a:t>MATERIALS: Open space and simple classroom objects.</a:t>
            </a:r>
            <a:endParaRPr lang="en-US" sz="1500" dirty="0"/>
          </a:p>
        </p:txBody>
      </p:sp>
      <p:sp>
        <p:nvSpPr>
          <p:cNvPr id="8" name="Text 6"/>
          <p:cNvSpPr/>
          <p:nvPr/>
        </p:nvSpPr>
        <p:spPr>
          <a:xfrm>
            <a:off x="6263640" y="1554480"/>
            <a:ext cx="5303520" cy="1417320"/>
          </a:xfrm>
          <a:prstGeom prst="rect">
            <a:avLst/>
          </a:prstGeom>
          <a:solidFill>
            <a:srgbClr val="10131A"/>
          </a:solidFill>
          <a:ln>
            <a:solidFill>
              <a:srgbClr val="FF2AA3"/>
            </a:solidFill>
          </a:ln>
        </p:spPr>
        <p:txBody>
          <a:bodyPr wrap="square" lIns="1778" tIns="1778" rIns="1778" bIns="1778" rtlCol="0" anchor="ctr">
            <a:normAutofit/>
          </a:bodyPr>
          <a:lstStyle/>
          <a:p>
            <a:pPr indent="0" marL="0">
              <a:buNone/>
            </a:pPr>
            <a:r>
              <a:rPr lang="en-US" sz="1800" b="1" dirty="0">
                <a:solidFill>
                  <a:srgbClr val="FFFFFF"/>
                </a:solidFill>
              </a:rPr>
              <a:t>TEACHER SAYS:</a:t>
            </a:r>
            <a:endParaRPr lang="en-US" sz="1800" dirty="0"/>
          </a:p>
          <a:p>
            <a:pPr indent="0" marL="0">
              <a:buNone/>
            </a:pPr>
            <a:r>
              <a:rPr lang="en-US" sz="1800" b="1" dirty="0">
                <a:solidFill>
                  <a:srgbClr val="FFFFFF"/>
                </a:solidFill>
              </a:rPr>
              <a:t>Hear it. Repeat it. Do it. Move after the whole direction.</a:t>
            </a:r>
            <a:endParaRPr lang="en-US" sz="1800" dirty="0"/>
          </a:p>
        </p:txBody>
      </p:sp>
      <p:sp>
        <p:nvSpPr>
          <p:cNvPr id="9" name="Text 7"/>
          <p:cNvSpPr/>
          <p:nvPr/>
        </p:nvSpPr>
        <p:spPr>
          <a:xfrm>
            <a:off x="594360" y="3246120"/>
            <a:ext cx="5394960" cy="2240280"/>
          </a:xfrm>
          <a:prstGeom prst="rect">
            <a:avLst/>
          </a:prstGeom>
          <a:solidFill>
            <a:srgbClr val="10131A"/>
          </a:solidFill>
          <a:ln>
            <a:solidFill>
              <a:srgbClr val="FFD400"/>
            </a:solidFill>
          </a:ln>
        </p:spPr>
        <p:txBody>
          <a:bodyPr wrap="square" lIns="1778" tIns="1778" rIns="1778" bIns="1778" rtlCol="0" anchor="ctr">
            <a:normAutofit/>
          </a:bodyPr>
          <a:lstStyle/>
          <a:p>
            <a:pPr indent="0" marL="0">
              <a:buNone/>
            </a:pPr>
            <a:r>
              <a:rPr lang="en-US" sz="1350" dirty="0">
                <a:solidFill>
                  <a:srgbClr val="FFFFFF"/>
                </a:solidFill>
              </a:rPr>
              <a:t>HOW TO RUN IT:</a:t>
            </a:r>
            <a:endParaRPr lang="en-US" sz="1350" dirty="0"/>
          </a:p>
          <a:p>
            <a:pPr indent="0" marL="0">
              <a:buNone/>
            </a:pPr>
            <a:r>
              <a:rPr lang="en-US" sz="1350" dirty="0">
                <a:solidFill>
                  <a:srgbClr val="FFFFFF"/>
                </a:solidFill>
              </a:rPr>
              <a:t>1. Give a simple direction.</a:t>
            </a:r>
            <a:endParaRPr lang="en-US" sz="1350" dirty="0"/>
          </a:p>
          <a:p>
            <a:pPr indent="0" marL="0">
              <a:buNone/>
            </a:pPr>
            <a:r>
              <a:rPr lang="en-US" sz="1350" dirty="0">
                <a:solidFill>
                  <a:srgbClr val="FFFFFF"/>
                </a:solidFill>
              </a:rPr>
              <a:t>2. Students repeat the direction.</a:t>
            </a:r>
            <a:endParaRPr lang="en-US" sz="1350" dirty="0"/>
          </a:p>
          <a:p>
            <a:pPr indent="0" marL="0">
              <a:buNone/>
            </a:pPr>
            <a:r>
              <a:rPr lang="en-US" sz="1350" dirty="0">
                <a:solidFill>
                  <a:srgbClr val="FFFFFF"/>
                </a:solidFill>
              </a:rPr>
              <a:t>3. Students complete the action.</a:t>
            </a:r>
            <a:endParaRPr lang="en-US" sz="1350" dirty="0"/>
          </a:p>
          <a:p>
            <a:pPr indent="0" marL="0">
              <a:buNone/>
            </a:pPr>
            <a:r>
              <a:rPr lang="en-US" sz="1350" dirty="0">
                <a:solidFill>
                  <a:srgbClr val="FFFFFF"/>
                </a:solidFill>
              </a:rPr>
              <a:t>4. Increase to a 2-step direction.</a:t>
            </a:r>
            <a:endParaRPr lang="en-US" sz="1350" dirty="0"/>
          </a:p>
          <a:p>
            <a:pPr indent="0" marL="0">
              <a:buNone/>
            </a:pPr>
            <a:r>
              <a:rPr lang="en-US" sz="1350" dirty="0">
                <a:solidFill>
                  <a:srgbClr val="FFFFFF"/>
                </a:solidFill>
              </a:rPr>
              <a:t>5. Celebrate accuracy before speed.</a:t>
            </a:r>
            <a:endParaRPr lang="en-US" sz="1350" dirty="0"/>
          </a:p>
        </p:txBody>
      </p:sp>
      <p:sp>
        <p:nvSpPr>
          <p:cNvPr id="10" name="Text 8"/>
          <p:cNvSpPr/>
          <p:nvPr/>
        </p:nvSpPr>
        <p:spPr>
          <a:xfrm>
            <a:off x="6263640" y="3246120"/>
            <a:ext cx="5303520" cy="224028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700" dirty="0">
                <a:solidFill>
                  <a:srgbClr val="FFFFFF"/>
                </a:solidFill>
              </a:rPr>
              <a:t>IF IT SLIPS:</a:t>
            </a:r>
            <a:endParaRPr lang="en-US" sz="1700" dirty="0"/>
          </a:p>
          <a:p>
            <a:pPr indent="0" marL="0">
              <a:buNone/>
            </a:pPr>
            <a:r>
              <a:rPr lang="en-US" sz="1700" dirty="0">
                <a:solidFill>
                  <a:srgbClr val="FFFFFF"/>
                </a:solidFill>
              </a:rPr>
              <a:t>Stop. Hear the whole direction. Repeat it. Do it.</a:t>
            </a:r>
            <a:endParaRPr lang="en-US" sz="1700" dirty="0"/>
          </a:p>
          <a:p>
            <a:pPr indent="0" marL="0">
              <a:buNone/>
            </a:pPr>
            <a:endParaRPr lang="en-US" sz="1700" dirty="0"/>
          </a:p>
          <a:p>
            <a:pPr indent="0" marL="0">
              <a:buNone/>
            </a:pPr>
            <a:r>
              <a:rPr lang="en-US" sz="1700" dirty="0">
                <a:solidFill>
                  <a:srgbClr val="FFFFFF"/>
                </a:solidFill>
              </a:rPr>
              <a:t>REFLECT:</a:t>
            </a:r>
            <a:endParaRPr lang="en-US" sz="1700" dirty="0"/>
          </a:p>
          <a:p>
            <a:pPr indent="0" marL="0">
              <a:buNone/>
            </a:pPr>
            <a:r>
              <a:rPr lang="en-US" sz="1700" dirty="0">
                <a:solidFill>
                  <a:srgbClr val="FFFFFF"/>
                </a:solidFill>
              </a:rPr>
              <a:t>What made you want to move before the direction was finished?</a:t>
            </a:r>
            <a:endParaRPr lang="en-US" sz="17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5060A"/>
        </a:solidFill>
      </p:bgPr>
    </p:bg>
    <p:spTree>
      <p:nvGrpSpPr>
        <p:cNvPr id="1" name=""/>
        <p:cNvGrpSpPr/>
        <p:nvPr/>
      </p:nvGrpSpPr>
      <p:grpSpPr>
        <a:xfrm>
          <a:off x="0" y="0"/>
          <a:ext cx="0" cy="0"/>
          <a:chOff x="0" y="0"/>
          <a:chExt cx="0" cy="0"/>
        </a:xfrm>
      </p:grpSpPr>
      <p:sp>
        <p:nvSpPr>
          <p:cNvPr id="2" name="Text 0"/>
          <p:cNvSpPr/>
          <p:nvPr/>
        </p:nvSpPr>
        <p:spPr>
          <a:xfrm>
            <a:off x="320040" y="164592"/>
            <a:ext cx="3063240" cy="219456"/>
          </a:xfrm>
          <a:prstGeom prst="rect">
            <a:avLst/>
          </a:prstGeom>
          <a:noFill/>
          <a:ln/>
        </p:spPr>
        <p:txBody>
          <a:bodyPr wrap="square" lIns="0" tIns="0" rIns="0" bIns="0" rtlCol="0" anchor="ctr"/>
          <a:lstStyle/>
          <a:p>
            <a:pPr indent="0" marL="0">
              <a:buNone/>
            </a:pPr>
            <a:r>
              <a:rPr lang="en-US" sz="1300" b="1" dirty="0">
                <a:solidFill>
                  <a:srgbClr val="00D9FF"/>
                </a:solidFill>
                <a:latin typeface="Arial" pitchFamily="34" charset="0"/>
                <a:ea typeface="Arial" pitchFamily="34" charset="-122"/>
                <a:cs typeface="Arial" pitchFamily="34" charset="-120"/>
              </a:rPr>
              <a:t>THE FIXES GAMES™</a:t>
            </a:r>
            <a:endParaRPr lang="en-US" sz="1300" dirty="0"/>
          </a:p>
        </p:txBody>
      </p:sp>
      <p:sp>
        <p:nvSpPr>
          <p:cNvPr id="3" name="Text 1"/>
          <p:cNvSpPr/>
          <p:nvPr/>
        </p:nvSpPr>
        <p:spPr>
          <a:xfrm>
            <a:off x="3840480" y="164592"/>
            <a:ext cx="4572000" cy="219456"/>
          </a:xfrm>
          <a:prstGeom prst="rect">
            <a:avLst/>
          </a:prstGeom>
          <a:noFill/>
          <a:ln/>
        </p:spPr>
        <p:txBody>
          <a:bodyPr wrap="square" lIns="0" tIns="0" rIns="0" bIns="0" rtlCol="0" anchor="ctr"/>
          <a:lstStyle/>
          <a:p>
            <a:pPr indent="0" marL="0">
              <a:buNone/>
            </a:pPr>
            <a:r>
              <a:rPr lang="en-US" sz="1000" dirty="0">
                <a:solidFill>
                  <a:srgbClr val="FFFFFF"/>
                </a:solidFill>
              </a:rPr>
              <a:t>A Classroom Behavior Field Day Reset</a:t>
            </a:r>
            <a:endParaRPr lang="en-US" sz="1000" dirty="0"/>
          </a:p>
        </p:txBody>
      </p:sp>
      <p:sp>
        <p:nvSpPr>
          <p:cNvPr id="4" name="Text 2"/>
          <p:cNvSpPr/>
          <p:nvPr/>
        </p:nvSpPr>
        <p:spPr>
          <a:xfrm>
            <a:off x="11247120" y="137160"/>
            <a:ext cx="594360" cy="292608"/>
          </a:xfrm>
          <a:prstGeom prst="rect">
            <a:avLst/>
          </a:prstGeom>
          <a:noFill/>
          <a:ln/>
        </p:spPr>
        <p:txBody>
          <a:bodyPr wrap="square" lIns="0" tIns="0" rIns="0" bIns="0" rtlCol="0" anchor="ctr"/>
          <a:lstStyle/>
          <a:p>
            <a:pPr algn="r" indent="0" marL="0">
              <a:buNone/>
            </a:pPr>
            <a:r>
              <a:rPr lang="en-US" sz="1600" b="1" dirty="0">
                <a:solidFill>
                  <a:srgbClr val="FF2AA3"/>
                </a:solidFill>
              </a:rPr>
              <a:t>13</a:t>
            </a:r>
            <a:endParaRPr lang="en-US" sz="1600" dirty="0"/>
          </a:p>
        </p:txBody>
      </p:sp>
      <p:sp>
        <p:nvSpPr>
          <p:cNvPr id="5" name="Shape 3"/>
          <p:cNvSpPr/>
          <p:nvPr/>
        </p:nvSpPr>
        <p:spPr>
          <a:xfrm>
            <a:off x="320040" y="475488"/>
            <a:ext cx="11521440" cy="0"/>
          </a:xfrm>
          <a:prstGeom prst="line">
            <a:avLst/>
          </a:prstGeom>
          <a:noFill/>
          <a:ln w="12700">
            <a:solidFill>
              <a:srgbClr val="FF2AA3">
                <a:alpha val="95000"/>
              </a:srgbClr>
            </a:solidFill>
            <a:prstDash val="solid"/>
          </a:ln>
        </p:spPr>
      </p:sp>
      <p:sp>
        <p:nvSpPr>
          <p:cNvPr id="6" name="Text 4"/>
          <p:cNvSpPr/>
          <p:nvPr/>
        </p:nvSpPr>
        <p:spPr>
          <a:xfrm>
            <a:off x="502920" y="749808"/>
            <a:ext cx="11155680" cy="685800"/>
          </a:xfrm>
          <a:prstGeom prst="rect">
            <a:avLst/>
          </a:prstGeom>
          <a:noFill/>
          <a:ln/>
        </p:spPr>
        <p:txBody>
          <a:bodyPr wrap="square" lIns="0" tIns="0" rIns="0" bIns="0" rtlCol="0" anchor="ctr">
            <a:normAutofit/>
          </a:bodyPr>
          <a:lstStyle/>
          <a:p>
            <a:pPr algn="ctr" indent="0" marL="0">
              <a:buNone/>
            </a:pPr>
            <a:r>
              <a:rPr lang="en-US" sz="3400" b="1" dirty="0">
                <a:solidFill>
                  <a:srgbClr val="FFFFFF"/>
                </a:solidFill>
              </a:rPr>
              <a:t>REPEAT &amp; DO RELAY</a:t>
            </a:r>
            <a:endParaRPr lang="en-US" sz="3400" dirty="0"/>
          </a:p>
        </p:txBody>
      </p:sp>
      <p:sp>
        <p:nvSpPr>
          <p:cNvPr id="7" name="Text 5"/>
          <p:cNvSpPr/>
          <p:nvPr/>
        </p:nvSpPr>
        <p:spPr>
          <a:xfrm>
            <a:off x="594360" y="1554480"/>
            <a:ext cx="5394960" cy="141732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500" dirty="0">
                <a:solidFill>
                  <a:srgbClr val="FFFFFF"/>
                </a:solidFill>
              </a:rPr>
              <a:t>FIX: Directions + Responsibility</a:t>
            </a:r>
            <a:endParaRPr lang="en-US" sz="1500" dirty="0"/>
          </a:p>
          <a:p>
            <a:pPr indent="0" marL="0">
              <a:buNone/>
            </a:pPr>
            <a:r>
              <a:rPr lang="en-US" sz="1500" dirty="0">
                <a:solidFill>
                  <a:srgbClr val="FFFFFF"/>
                </a:solidFill>
              </a:rPr>
              <a:t>OBJECTIVE: Students repeat the direction before acting on it.</a:t>
            </a:r>
            <a:endParaRPr lang="en-US" sz="1500" dirty="0"/>
          </a:p>
          <a:p>
            <a:pPr indent="0" marL="0">
              <a:buNone/>
            </a:pPr>
            <a:r>
              <a:rPr lang="en-US" sz="1500" dirty="0">
                <a:solidFill>
                  <a:srgbClr val="FFFFFF"/>
                </a:solidFill>
              </a:rPr>
              <a:t>MATERIALS: Cones, cards, or any small objects.</a:t>
            </a:r>
            <a:endParaRPr lang="en-US" sz="1500" dirty="0"/>
          </a:p>
        </p:txBody>
      </p:sp>
      <p:sp>
        <p:nvSpPr>
          <p:cNvPr id="8" name="Text 6"/>
          <p:cNvSpPr/>
          <p:nvPr/>
        </p:nvSpPr>
        <p:spPr>
          <a:xfrm>
            <a:off x="6263640" y="1554480"/>
            <a:ext cx="5303520" cy="1417320"/>
          </a:xfrm>
          <a:prstGeom prst="rect">
            <a:avLst/>
          </a:prstGeom>
          <a:solidFill>
            <a:srgbClr val="10131A"/>
          </a:solidFill>
          <a:ln>
            <a:solidFill>
              <a:srgbClr val="FF2AA3"/>
            </a:solidFill>
          </a:ln>
        </p:spPr>
        <p:txBody>
          <a:bodyPr wrap="square" lIns="1778" tIns="1778" rIns="1778" bIns="1778" rtlCol="0" anchor="ctr">
            <a:normAutofit/>
          </a:bodyPr>
          <a:lstStyle/>
          <a:p>
            <a:pPr indent="0" marL="0">
              <a:buNone/>
            </a:pPr>
            <a:r>
              <a:rPr lang="en-US" sz="1800" b="1" dirty="0">
                <a:solidFill>
                  <a:srgbClr val="FFFFFF"/>
                </a:solidFill>
              </a:rPr>
              <a:t>TEACHER SAYS:</a:t>
            </a:r>
            <a:endParaRPr lang="en-US" sz="1800" dirty="0"/>
          </a:p>
          <a:p>
            <a:pPr indent="0" marL="0">
              <a:buNone/>
            </a:pPr>
            <a:r>
              <a:rPr lang="en-US" sz="1800" b="1" dirty="0">
                <a:solidFill>
                  <a:srgbClr val="FFFFFF"/>
                </a:solidFill>
              </a:rPr>
              <a:t>You may not move until your team repeats the direction together.</a:t>
            </a:r>
            <a:endParaRPr lang="en-US" sz="1800" dirty="0"/>
          </a:p>
        </p:txBody>
      </p:sp>
      <p:sp>
        <p:nvSpPr>
          <p:cNvPr id="9" name="Text 7"/>
          <p:cNvSpPr/>
          <p:nvPr/>
        </p:nvSpPr>
        <p:spPr>
          <a:xfrm>
            <a:off x="594360" y="3246120"/>
            <a:ext cx="5394960" cy="2240280"/>
          </a:xfrm>
          <a:prstGeom prst="rect">
            <a:avLst/>
          </a:prstGeom>
          <a:solidFill>
            <a:srgbClr val="10131A"/>
          </a:solidFill>
          <a:ln>
            <a:solidFill>
              <a:srgbClr val="FFD400"/>
            </a:solidFill>
          </a:ln>
        </p:spPr>
        <p:txBody>
          <a:bodyPr wrap="square" lIns="1778" tIns="1778" rIns="1778" bIns="1778" rtlCol="0" anchor="ctr">
            <a:normAutofit/>
          </a:bodyPr>
          <a:lstStyle/>
          <a:p>
            <a:pPr indent="0" marL="0">
              <a:buNone/>
            </a:pPr>
            <a:r>
              <a:rPr lang="en-US" sz="1350" dirty="0">
                <a:solidFill>
                  <a:srgbClr val="FFFFFF"/>
                </a:solidFill>
              </a:rPr>
              <a:t>HOW TO RUN IT:</a:t>
            </a:r>
            <a:endParaRPr lang="en-US" sz="1350" dirty="0"/>
          </a:p>
          <a:p>
            <a:pPr indent="0" marL="0">
              <a:buNone/>
            </a:pPr>
            <a:r>
              <a:rPr lang="en-US" sz="1350" dirty="0">
                <a:solidFill>
                  <a:srgbClr val="FFFFFF"/>
                </a:solidFill>
              </a:rPr>
              <a:t>1. Teacher gives a short task.</a:t>
            </a:r>
            <a:endParaRPr lang="en-US" sz="1350" dirty="0"/>
          </a:p>
          <a:p>
            <a:pPr indent="0" marL="0">
              <a:buNone/>
            </a:pPr>
            <a:r>
              <a:rPr lang="en-US" sz="1350" dirty="0">
                <a:solidFill>
                  <a:srgbClr val="FFFFFF"/>
                </a:solidFill>
              </a:rPr>
              <a:t>2. Team repeats it together.</a:t>
            </a:r>
            <a:endParaRPr lang="en-US" sz="1350" dirty="0"/>
          </a:p>
          <a:p>
            <a:pPr indent="0" marL="0">
              <a:buNone/>
            </a:pPr>
            <a:r>
              <a:rPr lang="en-US" sz="1350" dirty="0">
                <a:solidFill>
                  <a:srgbClr val="FFFFFF"/>
                </a:solidFill>
              </a:rPr>
              <a:t>3. First student completes the task.</a:t>
            </a:r>
            <a:endParaRPr lang="en-US" sz="1350" dirty="0"/>
          </a:p>
          <a:p>
            <a:pPr indent="0" marL="0">
              <a:buNone/>
            </a:pPr>
            <a:r>
              <a:rPr lang="en-US" sz="1350" dirty="0">
                <a:solidFill>
                  <a:srgbClr val="FFFFFF"/>
                </a:solidFill>
              </a:rPr>
              <a:t>4. Next student repeats and completes the next task.</a:t>
            </a:r>
            <a:endParaRPr lang="en-US" sz="1350" dirty="0"/>
          </a:p>
          <a:p>
            <a:pPr indent="0" marL="0">
              <a:buNone/>
            </a:pPr>
            <a:r>
              <a:rPr lang="en-US" sz="1350" dirty="0">
                <a:solidFill>
                  <a:srgbClr val="FFFFFF"/>
                </a:solidFill>
              </a:rPr>
              <a:t>5. Rerun if students skip the repeat.</a:t>
            </a:r>
            <a:endParaRPr lang="en-US" sz="1350" dirty="0"/>
          </a:p>
        </p:txBody>
      </p:sp>
      <p:sp>
        <p:nvSpPr>
          <p:cNvPr id="10" name="Text 8"/>
          <p:cNvSpPr/>
          <p:nvPr/>
        </p:nvSpPr>
        <p:spPr>
          <a:xfrm>
            <a:off x="6263640" y="3246120"/>
            <a:ext cx="5303520" cy="224028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700" dirty="0">
                <a:solidFill>
                  <a:srgbClr val="FFFFFF"/>
                </a:solidFill>
              </a:rPr>
              <a:t>IF IT SLIPS:</a:t>
            </a:r>
            <a:endParaRPr lang="en-US" sz="1700" dirty="0"/>
          </a:p>
          <a:p>
            <a:pPr indent="0" marL="0">
              <a:buNone/>
            </a:pPr>
            <a:r>
              <a:rPr lang="en-US" sz="1700" dirty="0">
                <a:solidFill>
                  <a:srgbClr val="FFFFFF"/>
                </a:solidFill>
              </a:rPr>
              <a:t>The repeat is part of the job. Try again.</a:t>
            </a:r>
            <a:endParaRPr lang="en-US" sz="1700" dirty="0"/>
          </a:p>
          <a:p>
            <a:pPr indent="0" marL="0">
              <a:buNone/>
            </a:pPr>
            <a:endParaRPr lang="en-US" sz="1700" dirty="0"/>
          </a:p>
          <a:p>
            <a:pPr indent="0" marL="0">
              <a:buNone/>
            </a:pPr>
            <a:r>
              <a:rPr lang="en-US" sz="1700" dirty="0">
                <a:solidFill>
                  <a:srgbClr val="FFFFFF"/>
                </a:solidFill>
              </a:rPr>
              <a:t>REFLECT:</a:t>
            </a:r>
            <a:endParaRPr lang="en-US" sz="1700" dirty="0"/>
          </a:p>
          <a:p>
            <a:pPr indent="0" marL="0">
              <a:buNone/>
            </a:pPr>
            <a:r>
              <a:rPr lang="en-US" sz="1700" dirty="0">
                <a:solidFill>
                  <a:srgbClr val="FFFFFF"/>
                </a:solidFill>
              </a:rPr>
              <a:t>How did repeating help the team?</a:t>
            </a:r>
            <a:endParaRPr lang="en-US" sz="17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5060A"/>
        </a:solidFill>
      </p:bgPr>
    </p:bg>
    <p:spTree>
      <p:nvGrpSpPr>
        <p:cNvPr id="1" name=""/>
        <p:cNvGrpSpPr/>
        <p:nvPr/>
      </p:nvGrpSpPr>
      <p:grpSpPr>
        <a:xfrm>
          <a:off x="0" y="0"/>
          <a:ext cx="0" cy="0"/>
          <a:chOff x="0" y="0"/>
          <a:chExt cx="0" cy="0"/>
        </a:xfrm>
      </p:grpSpPr>
      <p:sp>
        <p:nvSpPr>
          <p:cNvPr id="2" name="Text 0"/>
          <p:cNvSpPr/>
          <p:nvPr/>
        </p:nvSpPr>
        <p:spPr>
          <a:xfrm>
            <a:off x="320040" y="164592"/>
            <a:ext cx="3063240" cy="219456"/>
          </a:xfrm>
          <a:prstGeom prst="rect">
            <a:avLst/>
          </a:prstGeom>
          <a:noFill/>
          <a:ln/>
        </p:spPr>
        <p:txBody>
          <a:bodyPr wrap="square" lIns="0" tIns="0" rIns="0" bIns="0" rtlCol="0" anchor="ctr"/>
          <a:lstStyle/>
          <a:p>
            <a:pPr indent="0" marL="0">
              <a:buNone/>
            </a:pPr>
            <a:r>
              <a:rPr lang="en-US" sz="1300" b="1" dirty="0">
                <a:solidFill>
                  <a:srgbClr val="00D9FF"/>
                </a:solidFill>
                <a:latin typeface="Arial" pitchFamily="34" charset="0"/>
                <a:ea typeface="Arial" pitchFamily="34" charset="-122"/>
                <a:cs typeface="Arial" pitchFamily="34" charset="-120"/>
              </a:rPr>
              <a:t>THE FIXES GAMES™</a:t>
            </a:r>
            <a:endParaRPr lang="en-US" sz="1300" dirty="0"/>
          </a:p>
        </p:txBody>
      </p:sp>
      <p:sp>
        <p:nvSpPr>
          <p:cNvPr id="3" name="Text 1"/>
          <p:cNvSpPr/>
          <p:nvPr/>
        </p:nvSpPr>
        <p:spPr>
          <a:xfrm>
            <a:off x="3840480" y="164592"/>
            <a:ext cx="4572000" cy="219456"/>
          </a:xfrm>
          <a:prstGeom prst="rect">
            <a:avLst/>
          </a:prstGeom>
          <a:noFill/>
          <a:ln/>
        </p:spPr>
        <p:txBody>
          <a:bodyPr wrap="square" lIns="0" tIns="0" rIns="0" bIns="0" rtlCol="0" anchor="ctr"/>
          <a:lstStyle/>
          <a:p>
            <a:pPr indent="0" marL="0">
              <a:buNone/>
            </a:pPr>
            <a:r>
              <a:rPr lang="en-US" sz="1000" dirty="0">
                <a:solidFill>
                  <a:srgbClr val="FFFFFF"/>
                </a:solidFill>
              </a:rPr>
              <a:t>A Classroom Behavior Field Day Reset</a:t>
            </a:r>
            <a:endParaRPr lang="en-US" sz="1000" dirty="0"/>
          </a:p>
        </p:txBody>
      </p:sp>
      <p:sp>
        <p:nvSpPr>
          <p:cNvPr id="4" name="Text 2"/>
          <p:cNvSpPr/>
          <p:nvPr/>
        </p:nvSpPr>
        <p:spPr>
          <a:xfrm>
            <a:off x="11247120" y="137160"/>
            <a:ext cx="594360" cy="292608"/>
          </a:xfrm>
          <a:prstGeom prst="rect">
            <a:avLst/>
          </a:prstGeom>
          <a:noFill/>
          <a:ln/>
        </p:spPr>
        <p:txBody>
          <a:bodyPr wrap="square" lIns="0" tIns="0" rIns="0" bIns="0" rtlCol="0" anchor="ctr"/>
          <a:lstStyle/>
          <a:p>
            <a:pPr algn="r" indent="0" marL="0">
              <a:buNone/>
            </a:pPr>
            <a:r>
              <a:rPr lang="en-US" sz="1600" b="1" dirty="0">
                <a:solidFill>
                  <a:srgbClr val="FF2AA3"/>
                </a:solidFill>
              </a:rPr>
              <a:t>14</a:t>
            </a:r>
            <a:endParaRPr lang="en-US" sz="1600" dirty="0"/>
          </a:p>
        </p:txBody>
      </p:sp>
      <p:sp>
        <p:nvSpPr>
          <p:cNvPr id="5" name="Shape 3"/>
          <p:cNvSpPr/>
          <p:nvPr/>
        </p:nvSpPr>
        <p:spPr>
          <a:xfrm>
            <a:off x="320040" y="475488"/>
            <a:ext cx="11521440" cy="0"/>
          </a:xfrm>
          <a:prstGeom prst="line">
            <a:avLst/>
          </a:prstGeom>
          <a:noFill/>
          <a:ln w="12700">
            <a:solidFill>
              <a:srgbClr val="FF2AA3">
                <a:alpha val="95000"/>
              </a:srgbClr>
            </a:solidFill>
            <a:prstDash val="solid"/>
          </a:ln>
        </p:spPr>
      </p:sp>
      <p:sp>
        <p:nvSpPr>
          <p:cNvPr id="6" name="Text 4"/>
          <p:cNvSpPr/>
          <p:nvPr/>
        </p:nvSpPr>
        <p:spPr>
          <a:xfrm>
            <a:off x="502920" y="749808"/>
            <a:ext cx="11155680" cy="685800"/>
          </a:xfrm>
          <a:prstGeom prst="rect">
            <a:avLst/>
          </a:prstGeom>
          <a:noFill/>
          <a:ln/>
        </p:spPr>
        <p:txBody>
          <a:bodyPr wrap="square" lIns="0" tIns="0" rIns="0" bIns="0" rtlCol="0" anchor="ctr">
            <a:normAutofit/>
          </a:bodyPr>
          <a:lstStyle/>
          <a:p>
            <a:pPr algn="ctr" indent="0" marL="0">
              <a:buNone/>
            </a:pPr>
            <a:r>
              <a:rPr lang="en-US" sz="3400" b="1" dirty="0">
                <a:solidFill>
                  <a:srgbClr val="FFFFFF"/>
                </a:solidFill>
              </a:rPr>
              <a:t>RESPONSIBILITY RELAY</a:t>
            </a:r>
            <a:endParaRPr lang="en-US" sz="3400" dirty="0"/>
          </a:p>
        </p:txBody>
      </p:sp>
      <p:sp>
        <p:nvSpPr>
          <p:cNvPr id="7" name="Text 5"/>
          <p:cNvSpPr/>
          <p:nvPr/>
        </p:nvSpPr>
        <p:spPr>
          <a:xfrm>
            <a:off x="594360" y="1554480"/>
            <a:ext cx="5394960" cy="141732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500" dirty="0">
                <a:solidFill>
                  <a:srgbClr val="FFFFFF"/>
                </a:solidFill>
              </a:rPr>
              <a:t>FIX: Directions + Responsibility</a:t>
            </a:r>
            <a:endParaRPr lang="en-US" sz="1500" dirty="0"/>
          </a:p>
          <a:p>
            <a:pPr indent="0" marL="0">
              <a:buNone/>
            </a:pPr>
            <a:r>
              <a:rPr lang="en-US" sz="1500" dirty="0">
                <a:solidFill>
                  <a:srgbClr val="FFFFFF"/>
                </a:solidFill>
              </a:rPr>
              <a:t>OBJECTIVE: Students complete a task and leave it ready for the next person.</a:t>
            </a:r>
            <a:endParaRPr lang="en-US" sz="1500" dirty="0"/>
          </a:p>
          <a:p>
            <a:pPr indent="0" marL="0">
              <a:buNone/>
            </a:pPr>
            <a:r>
              <a:rPr lang="en-US" sz="1500" dirty="0">
                <a:solidFill>
                  <a:srgbClr val="FFFFFF"/>
                </a:solidFill>
              </a:rPr>
              <a:t>MATERIALS: Beanbags, folders, pencils, bins, or cards.</a:t>
            </a:r>
            <a:endParaRPr lang="en-US" sz="1500" dirty="0"/>
          </a:p>
        </p:txBody>
      </p:sp>
      <p:sp>
        <p:nvSpPr>
          <p:cNvPr id="8" name="Text 6"/>
          <p:cNvSpPr/>
          <p:nvPr/>
        </p:nvSpPr>
        <p:spPr>
          <a:xfrm>
            <a:off x="6263640" y="1554480"/>
            <a:ext cx="5303520" cy="1417320"/>
          </a:xfrm>
          <a:prstGeom prst="rect">
            <a:avLst/>
          </a:prstGeom>
          <a:solidFill>
            <a:srgbClr val="10131A"/>
          </a:solidFill>
          <a:ln>
            <a:solidFill>
              <a:srgbClr val="FF2AA3"/>
            </a:solidFill>
          </a:ln>
        </p:spPr>
        <p:txBody>
          <a:bodyPr wrap="square" lIns="1778" tIns="1778" rIns="1778" bIns="1778" rtlCol="0" anchor="ctr">
            <a:normAutofit/>
          </a:bodyPr>
          <a:lstStyle/>
          <a:p>
            <a:pPr indent="0" marL="0">
              <a:buNone/>
            </a:pPr>
            <a:r>
              <a:rPr lang="en-US" sz="1800" b="1" dirty="0">
                <a:solidFill>
                  <a:srgbClr val="FFFFFF"/>
                </a:solidFill>
              </a:rPr>
              <a:t>TEACHER SAYS:</a:t>
            </a:r>
            <a:endParaRPr lang="en-US" sz="1800" dirty="0"/>
          </a:p>
          <a:p>
            <a:pPr indent="0" marL="0">
              <a:buNone/>
            </a:pPr>
            <a:r>
              <a:rPr lang="en-US" sz="1800" b="1" dirty="0">
                <a:solidFill>
                  <a:srgbClr val="FFFFFF"/>
                </a:solidFill>
              </a:rPr>
              <a:t>Your job is not done until the next person is ready.</a:t>
            </a:r>
            <a:endParaRPr lang="en-US" sz="1800" dirty="0"/>
          </a:p>
        </p:txBody>
      </p:sp>
      <p:sp>
        <p:nvSpPr>
          <p:cNvPr id="9" name="Text 7"/>
          <p:cNvSpPr/>
          <p:nvPr/>
        </p:nvSpPr>
        <p:spPr>
          <a:xfrm>
            <a:off x="594360" y="3246120"/>
            <a:ext cx="5394960" cy="2240280"/>
          </a:xfrm>
          <a:prstGeom prst="rect">
            <a:avLst/>
          </a:prstGeom>
          <a:solidFill>
            <a:srgbClr val="10131A"/>
          </a:solidFill>
          <a:ln>
            <a:solidFill>
              <a:srgbClr val="FFD400"/>
            </a:solidFill>
          </a:ln>
        </p:spPr>
        <p:txBody>
          <a:bodyPr wrap="square" lIns="1778" tIns="1778" rIns="1778" bIns="1778" rtlCol="0" anchor="ctr">
            <a:normAutofit/>
          </a:bodyPr>
          <a:lstStyle/>
          <a:p>
            <a:pPr indent="0" marL="0">
              <a:buNone/>
            </a:pPr>
            <a:r>
              <a:rPr lang="en-US" sz="1350" dirty="0">
                <a:solidFill>
                  <a:srgbClr val="FFFFFF"/>
                </a:solidFill>
              </a:rPr>
              <a:t>HOW TO RUN IT:</a:t>
            </a:r>
            <a:endParaRPr lang="en-US" sz="1350" dirty="0"/>
          </a:p>
          <a:p>
            <a:pPr indent="0" marL="0">
              <a:buNone/>
            </a:pPr>
            <a:r>
              <a:rPr lang="en-US" sz="1350" dirty="0">
                <a:solidFill>
                  <a:srgbClr val="FFFFFF"/>
                </a:solidFill>
              </a:rPr>
              <a:t>1. Set up a simple task sequence.</a:t>
            </a:r>
            <a:endParaRPr lang="en-US" sz="1350" dirty="0"/>
          </a:p>
          <a:p>
            <a:pPr indent="0" marL="0">
              <a:buNone/>
            </a:pPr>
            <a:r>
              <a:rPr lang="en-US" sz="1350" dirty="0">
                <a:solidFill>
                  <a:srgbClr val="FFFFFF"/>
                </a:solidFill>
              </a:rPr>
              <a:t>2. Student completes the task.</a:t>
            </a:r>
            <a:endParaRPr lang="en-US" sz="1350" dirty="0"/>
          </a:p>
          <a:p>
            <a:pPr indent="0" marL="0">
              <a:buNone/>
            </a:pPr>
            <a:r>
              <a:rPr lang="en-US" sz="1350" dirty="0">
                <a:solidFill>
                  <a:srgbClr val="FFFFFF"/>
                </a:solidFill>
              </a:rPr>
              <a:t>3. Student resets the materials for the next person.</a:t>
            </a:r>
            <a:endParaRPr lang="en-US" sz="1350" dirty="0"/>
          </a:p>
          <a:p>
            <a:pPr indent="0" marL="0">
              <a:buNone/>
            </a:pPr>
            <a:r>
              <a:rPr lang="en-US" sz="1350" dirty="0">
                <a:solidFill>
                  <a:srgbClr val="FFFFFF"/>
                </a:solidFill>
              </a:rPr>
              <a:t>4. Next student begins.</a:t>
            </a:r>
            <a:endParaRPr lang="en-US" sz="1350" dirty="0"/>
          </a:p>
          <a:p>
            <a:pPr indent="0" marL="0">
              <a:buNone/>
            </a:pPr>
            <a:r>
              <a:rPr lang="en-US" sz="1350" dirty="0">
                <a:solidFill>
                  <a:srgbClr val="FFFFFF"/>
                </a:solidFill>
              </a:rPr>
              <a:t>5. If materials are left messy, rerun that part.</a:t>
            </a:r>
            <a:endParaRPr lang="en-US" sz="1350" dirty="0"/>
          </a:p>
        </p:txBody>
      </p:sp>
      <p:sp>
        <p:nvSpPr>
          <p:cNvPr id="10" name="Text 8"/>
          <p:cNvSpPr/>
          <p:nvPr/>
        </p:nvSpPr>
        <p:spPr>
          <a:xfrm>
            <a:off x="6263640" y="3246120"/>
            <a:ext cx="5303520" cy="224028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700" dirty="0">
                <a:solidFill>
                  <a:srgbClr val="FFFFFF"/>
                </a:solidFill>
              </a:rPr>
              <a:t>IF IT SLIPS:</a:t>
            </a:r>
            <a:endParaRPr lang="en-US" sz="1700" dirty="0"/>
          </a:p>
          <a:p>
            <a:pPr indent="0" marL="0">
              <a:buNone/>
            </a:pPr>
            <a:r>
              <a:rPr lang="en-US" sz="1700" dirty="0">
                <a:solidFill>
                  <a:srgbClr val="FFFFFF"/>
                </a:solidFill>
              </a:rPr>
              <a:t>Own the reset. Leave it ready. Try again.</a:t>
            </a:r>
            <a:endParaRPr lang="en-US" sz="1700" dirty="0"/>
          </a:p>
          <a:p>
            <a:pPr indent="0" marL="0">
              <a:buNone/>
            </a:pPr>
            <a:endParaRPr lang="en-US" sz="1700" dirty="0"/>
          </a:p>
          <a:p>
            <a:pPr indent="0" marL="0">
              <a:buNone/>
            </a:pPr>
            <a:r>
              <a:rPr lang="en-US" sz="1700" dirty="0">
                <a:solidFill>
                  <a:srgbClr val="FFFFFF"/>
                </a:solidFill>
              </a:rPr>
              <a:t>REFLECT:</a:t>
            </a:r>
            <a:endParaRPr lang="en-US" sz="1700" dirty="0"/>
          </a:p>
          <a:p>
            <a:pPr indent="0" marL="0">
              <a:buNone/>
            </a:pPr>
            <a:r>
              <a:rPr lang="en-US" sz="1700" dirty="0">
                <a:solidFill>
                  <a:srgbClr val="FFFFFF"/>
                </a:solidFill>
              </a:rPr>
              <a:t>What does responsibility look like when nobody is watching?</a:t>
            </a:r>
            <a:endParaRPr lang="en-US" sz="17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5060A"/>
        </a:solidFill>
      </p:bgPr>
    </p:bg>
    <p:spTree>
      <p:nvGrpSpPr>
        <p:cNvPr id="1" name=""/>
        <p:cNvGrpSpPr/>
        <p:nvPr/>
      </p:nvGrpSpPr>
      <p:grpSpPr>
        <a:xfrm>
          <a:off x="0" y="0"/>
          <a:ext cx="0" cy="0"/>
          <a:chOff x="0" y="0"/>
          <a:chExt cx="0" cy="0"/>
        </a:xfrm>
      </p:grpSpPr>
      <p:sp>
        <p:nvSpPr>
          <p:cNvPr id="2" name="Text 0"/>
          <p:cNvSpPr/>
          <p:nvPr/>
        </p:nvSpPr>
        <p:spPr>
          <a:xfrm>
            <a:off x="320040" y="164592"/>
            <a:ext cx="3063240" cy="219456"/>
          </a:xfrm>
          <a:prstGeom prst="rect">
            <a:avLst/>
          </a:prstGeom>
          <a:noFill/>
          <a:ln/>
        </p:spPr>
        <p:txBody>
          <a:bodyPr wrap="square" lIns="0" tIns="0" rIns="0" bIns="0" rtlCol="0" anchor="ctr"/>
          <a:lstStyle/>
          <a:p>
            <a:pPr indent="0" marL="0">
              <a:buNone/>
            </a:pPr>
            <a:r>
              <a:rPr lang="en-US" sz="1300" b="1" dirty="0">
                <a:solidFill>
                  <a:srgbClr val="00D9FF"/>
                </a:solidFill>
                <a:latin typeface="Arial" pitchFamily="34" charset="0"/>
                <a:ea typeface="Arial" pitchFamily="34" charset="-122"/>
                <a:cs typeface="Arial" pitchFamily="34" charset="-120"/>
              </a:rPr>
              <a:t>THE FIXES GAMES™</a:t>
            </a:r>
            <a:endParaRPr lang="en-US" sz="1300" dirty="0"/>
          </a:p>
        </p:txBody>
      </p:sp>
      <p:sp>
        <p:nvSpPr>
          <p:cNvPr id="3" name="Text 1"/>
          <p:cNvSpPr/>
          <p:nvPr/>
        </p:nvSpPr>
        <p:spPr>
          <a:xfrm>
            <a:off x="3840480" y="164592"/>
            <a:ext cx="4572000" cy="219456"/>
          </a:xfrm>
          <a:prstGeom prst="rect">
            <a:avLst/>
          </a:prstGeom>
          <a:noFill/>
          <a:ln/>
        </p:spPr>
        <p:txBody>
          <a:bodyPr wrap="square" lIns="0" tIns="0" rIns="0" bIns="0" rtlCol="0" anchor="ctr"/>
          <a:lstStyle/>
          <a:p>
            <a:pPr indent="0" marL="0">
              <a:buNone/>
            </a:pPr>
            <a:r>
              <a:rPr lang="en-US" sz="1000" dirty="0">
                <a:solidFill>
                  <a:srgbClr val="FFFFFF"/>
                </a:solidFill>
              </a:rPr>
              <a:t>A Classroom Behavior Field Day Reset</a:t>
            </a:r>
            <a:endParaRPr lang="en-US" sz="1000" dirty="0"/>
          </a:p>
        </p:txBody>
      </p:sp>
      <p:sp>
        <p:nvSpPr>
          <p:cNvPr id="4" name="Text 2"/>
          <p:cNvSpPr/>
          <p:nvPr/>
        </p:nvSpPr>
        <p:spPr>
          <a:xfrm>
            <a:off x="11247120" y="137160"/>
            <a:ext cx="594360" cy="292608"/>
          </a:xfrm>
          <a:prstGeom prst="rect">
            <a:avLst/>
          </a:prstGeom>
          <a:noFill/>
          <a:ln/>
        </p:spPr>
        <p:txBody>
          <a:bodyPr wrap="square" lIns="0" tIns="0" rIns="0" bIns="0" rtlCol="0" anchor="ctr"/>
          <a:lstStyle/>
          <a:p>
            <a:pPr algn="r" indent="0" marL="0">
              <a:buNone/>
            </a:pPr>
            <a:r>
              <a:rPr lang="en-US" sz="1600" b="1" dirty="0">
                <a:solidFill>
                  <a:srgbClr val="FF2AA3"/>
                </a:solidFill>
              </a:rPr>
              <a:t>15</a:t>
            </a:r>
            <a:endParaRPr lang="en-US" sz="1600" dirty="0"/>
          </a:p>
        </p:txBody>
      </p:sp>
      <p:sp>
        <p:nvSpPr>
          <p:cNvPr id="5" name="Shape 3"/>
          <p:cNvSpPr/>
          <p:nvPr/>
        </p:nvSpPr>
        <p:spPr>
          <a:xfrm>
            <a:off x="320040" y="475488"/>
            <a:ext cx="11521440" cy="0"/>
          </a:xfrm>
          <a:prstGeom prst="line">
            <a:avLst/>
          </a:prstGeom>
          <a:noFill/>
          <a:ln w="12700">
            <a:solidFill>
              <a:srgbClr val="FF2AA3">
                <a:alpha val="95000"/>
              </a:srgbClr>
            </a:solidFill>
            <a:prstDash val="solid"/>
          </a:ln>
        </p:spPr>
      </p:sp>
      <p:sp>
        <p:nvSpPr>
          <p:cNvPr id="6" name="Text 4"/>
          <p:cNvSpPr/>
          <p:nvPr/>
        </p:nvSpPr>
        <p:spPr>
          <a:xfrm>
            <a:off x="502920" y="749808"/>
            <a:ext cx="11155680" cy="685800"/>
          </a:xfrm>
          <a:prstGeom prst="rect">
            <a:avLst/>
          </a:prstGeom>
          <a:noFill/>
          <a:ln/>
        </p:spPr>
        <p:txBody>
          <a:bodyPr wrap="square" lIns="0" tIns="0" rIns="0" bIns="0" rtlCol="0" anchor="ctr">
            <a:normAutofit/>
          </a:bodyPr>
          <a:lstStyle/>
          <a:p>
            <a:pPr algn="ctr" indent="0" marL="0">
              <a:buNone/>
            </a:pPr>
            <a:r>
              <a:rPr lang="en-US" sz="3400" b="1" dirty="0">
                <a:solidFill>
                  <a:srgbClr val="FFFFFF"/>
                </a:solidFill>
              </a:rPr>
              <a:t>FINISH LINE CHECK</a:t>
            </a:r>
            <a:endParaRPr lang="en-US" sz="3400" dirty="0"/>
          </a:p>
        </p:txBody>
      </p:sp>
      <p:sp>
        <p:nvSpPr>
          <p:cNvPr id="7" name="Text 5"/>
          <p:cNvSpPr/>
          <p:nvPr/>
        </p:nvSpPr>
        <p:spPr>
          <a:xfrm>
            <a:off x="594360" y="1554480"/>
            <a:ext cx="5394960" cy="141732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500" dirty="0">
                <a:solidFill>
                  <a:srgbClr val="FFFFFF"/>
                </a:solidFill>
              </a:rPr>
              <a:t>FIX: Directions + Responsibility</a:t>
            </a:r>
            <a:endParaRPr lang="en-US" sz="1500" dirty="0"/>
          </a:p>
          <a:p>
            <a:pPr indent="0" marL="0">
              <a:buNone/>
            </a:pPr>
            <a:r>
              <a:rPr lang="en-US" sz="1500" dirty="0">
                <a:solidFill>
                  <a:srgbClr val="FFFFFF"/>
                </a:solidFill>
              </a:rPr>
              <a:t>OBJECTIVE: Students practice finishing the final step instead of almost finishing.</a:t>
            </a:r>
            <a:endParaRPr lang="en-US" sz="1500" dirty="0"/>
          </a:p>
          <a:p>
            <a:pPr indent="0" marL="0">
              <a:buNone/>
            </a:pPr>
            <a:r>
              <a:rPr lang="en-US" sz="1500" dirty="0">
                <a:solidFill>
                  <a:srgbClr val="FFFFFF"/>
                </a:solidFill>
              </a:rPr>
              <a:t>MATERIALS: Checklists or task cards.</a:t>
            </a:r>
            <a:endParaRPr lang="en-US" sz="1500" dirty="0"/>
          </a:p>
        </p:txBody>
      </p:sp>
      <p:sp>
        <p:nvSpPr>
          <p:cNvPr id="8" name="Text 6"/>
          <p:cNvSpPr/>
          <p:nvPr/>
        </p:nvSpPr>
        <p:spPr>
          <a:xfrm>
            <a:off x="6263640" y="1554480"/>
            <a:ext cx="5303520" cy="1417320"/>
          </a:xfrm>
          <a:prstGeom prst="rect">
            <a:avLst/>
          </a:prstGeom>
          <a:solidFill>
            <a:srgbClr val="10131A"/>
          </a:solidFill>
          <a:ln>
            <a:solidFill>
              <a:srgbClr val="FF2AA3"/>
            </a:solidFill>
          </a:ln>
        </p:spPr>
        <p:txBody>
          <a:bodyPr wrap="square" lIns="1778" tIns="1778" rIns="1778" bIns="1778" rtlCol="0" anchor="ctr">
            <a:normAutofit/>
          </a:bodyPr>
          <a:lstStyle/>
          <a:p>
            <a:pPr indent="0" marL="0">
              <a:buNone/>
            </a:pPr>
            <a:r>
              <a:rPr lang="en-US" sz="1800" b="1" dirty="0">
                <a:solidFill>
                  <a:srgbClr val="FFFFFF"/>
                </a:solidFill>
              </a:rPr>
              <a:t>TEACHER SAYS:</a:t>
            </a:r>
            <a:endParaRPr lang="en-US" sz="1800" dirty="0"/>
          </a:p>
          <a:p>
            <a:pPr indent="0" marL="0">
              <a:buNone/>
            </a:pPr>
            <a:r>
              <a:rPr lang="en-US" sz="1800" b="1" dirty="0">
                <a:solidFill>
                  <a:srgbClr val="FFFFFF"/>
                </a:solidFill>
              </a:rPr>
              <a:t>Almost done is not done. Finish the last step.</a:t>
            </a:r>
            <a:endParaRPr lang="en-US" sz="1800" dirty="0"/>
          </a:p>
        </p:txBody>
      </p:sp>
      <p:sp>
        <p:nvSpPr>
          <p:cNvPr id="9" name="Text 7"/>
          <p:cNvSpPr/>
          <p:nvPr/>
        </p:nvSpPr>
        <p:spPr>
          <a:xfrm>
            <a:off x="594360" y="3246120"/>
            <a:ext cx="5394960" cy="2240280"/>
          </a:xfrm>
          <a:prstGeom prst="rect">
            <a:avLst/>
          </a:prstGeom>
          <a:solidFill>
            <a:srgbClr val="10131A"/>
          </a:solidFill>
          <a:ln>
            <a:solidFill>
              <a:srgbClr val="FFD400"/>
            </a:solidFill>
          </a:ln>
        </p:spPr>
        <p:txBody>
          <a:bodyPr wrap="square" lIns="1778" tIns="1778" rIns="1778" bIns="1778" rtlCol="0" anchor="ctr">
            <a:normAutofit/>
          </a:bodyPr>
          <a:lstStyle/>
          <a:p>
            <a:pPr indent="0" marL="0">
              <a:buNone/>
            </a:pPr>
            <a:r>
              <a:rPr lang="en-US" sz="1350" dirty="0">
                <a:solidFill>
                  <a:srgbClr val="FFFFFF"/>
                </a:solidFill>
              </a:rPr>
              <a:t>HOW TO RUN IT:</a:t>
            </a:r>
            <a:endParaRPr lang="en-US" sz="1350" dirty="0"/>
          </a:p>
          <a:p>
            <a:pPr indent="0" marL="0">
              <a:buNone/>
            </a:pPr>
            <a:r>
              <a:rPr lang="en-US" sz="1350" dirty="0">
                <a:solidFill>
                  <a:srgbClr val="FFFFFF"/>
                </a:solidFill>
              </a:rPr>
              <a:t>1. Give a short task with 3 steps.</a:t>
            </a:r>
            <a:endParaRPr lang="en-US" sz="1350" dirty="0"/>
          </a:p>
          <a:p>
            <a:pPr indent="0" marL="0">
              <a:buNone/>
            </a:pPr>
            <a:r>
              <a:rPr lang="en-US" sz="1350" dirty="0">
                <a:solidFill>
                  <a:srgbClr val="FFFFFF"/>
                </a:solidFill>
              </a:rPr>
              <a:t>2. Students complete steps in order.</a:t>
            </a:r>
            <a:endParaRPr lang="en-US" sz="1350" dirty="0"/>
          </a:p>
          <a:p>
            <a:pPr indent="0" marL="0">
              <a:buNone/>
            </a:pPr>
            <a:r>
              <a:rPr lang="en-US" sz="1350" dirty="0">
                <a:solidFill>
                  <a:srgbClr val="FFFFFF"/>
                </a:solidFill>
              </a:rPr>
              <a:t>3. Students point to or name the final step.</a:t>
            </a:r>
            <a:endParaRPr lang="en-US" sz="1350" dirty="0"/>
          </a:p>
          <a:p>
            <a:pPr indent="0" marL="0">
              <a:buNone/>
            </a:pPr>
            <a:r>
              <a:rPr lang="en-US" sz="1350" dirty="0">
                <a:solidFill>
                  <a:srgbClr val="FFFFFF"/>
                </a:solidFill>
              </a:rPr>
              <a:t>4. Teacher checks for clean finish.</a:t>
            </a:r>
            <a:endParaRPr lang="en-US" sz="1350" dirty="0"/>
          </a:p>
          <a:p>
            <a:pPr indent="0" marL="0">
              <a:buNone/>
            </a:pPr>
            <a:r>
              <a:rPr lang="en-US" sz="1350" dirty="0">
                <a:solidFill>
                  <a:srgbClr val="FFFFFF"/>
                </a:solidFill>
              </a:rPr>
              <a:t>5. Rerun only the missed step if needed.</a:t>
            </a:r>
            <a:endParaRPr lang="en-US" sz="1350" dirty="0"/>
          </a:p>
        </p:txBody>
      </p:sp>
      <p:sp>
        <p:nvSpPr>
          <p:cNvPr id="10" name="Text 8"/>
          <p:cNvSpPr/>
          <p:nvPr/>
        </p:nvSpPr>
        <p:spPr>
          <a:xfrm>
            <a:off x="6263640" y="3246120"/>
            <a:ext cx="5303520" cy="224028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700" dirty="0">
                <a:solidFill>
                  <a:srgbClr val="FFFFFF"/>
                </a:solidFill>
              </a:rPr>
              <a:t>IF IT SLIPS:</a:t>
            </a:r>
            <a:endParaRPr lang="en-US" sz="1700" dirty="0"/>
          </a:p>
          <a:p>
            <a:pPr indent="0" marL="0">
              <a:buNone/>
            </a:pPr>
            <a:r>
              <a:rPr lang="en-US" sz="1700" dirty="0">
                <a:solidFill>
                  <a:srgbClr val="FFFFFF"/>
                </a:solidFill>
              </a:rPr>
              <a:t>Find the last step. Finish strong.</a:t>
            </a:r>
            <a:endParaRPr lang="en-US" sz="1700" dirty="0"/>
          </a:p>
          <a:p>
            <a:pPr indent="0" marL="0">
              <a:buNone/>
            </a:pPr>
            <a:endParaRPr lang="en-US" sz="1700" dirty="0"/>
          </a:p>
          <a:p>
            <a:pPr indent="0" marL="0">
              <a:buNone/>
            </a:pPr>
            <a:r>
              <a:rPr lang="en-US" sz="1700" dirty="0">
                <a:solidFill>
                  <a:srgbClr val="FFFFFF"/>
                </a:solidFill>
              </a:rPr>
              <a:t>REFLECT:</a:t>
            </a:r>
            <a:endParaRPr lang="en-US" sz="1700" dirty="0"/>
          </a:p>
          <a:p>
            <a:pPr indent="0" marL="0">
              <a:buNone/>
            </a:pPr>
            <a:r>
              <a:rPr lang="en-US" sz="1700" dirty="0">
                <a:solidFill>
                  <a:srgbClr val="FFFFFF"/>
                </a:solidFill>
              </a:rPr>
              <a:t>Which step is easiest to skip?</a:t>
            </a:r>
            <a:endParaRPr lang="en-US" sz="17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5060A"/>
        </a:solidFill>
      </p:bgPr>
    </p:bg>
    <p:spTree>
      <p:nvGrpSpPr>
        <p:cNvPr id="1" name=""/>
        <p:cNvGrpSpPr/>
        <p:nvPr/>
      </p:nvGrpSpPr>
      <p:grpSpPr>
        <a:xfrm>
          <a:off x="0" y="0"/>
          <a:ext cx="0" cy="0"/>
          <a:chOff x="0" y="0"/>
          <a:chExt cx="0" cy="0"/>
        </a:xfrm>
      </p:grpSpPr>
      <p:sp>
        <p:nvSpPr>
          <p:cNvPr id="2" name="Text 0"/>
          <p:cNvSpPr/>
          <p:nvPr/>
        </p:nvSpPr>
        <p:spPr>
          <a:xfrm>
            <a:off x="320040" y="164592"/>
            <a:ext cx="3063240" cy="219456"/>
          </a:xfrm>
          <a:prstGeom prst="rect">
            <a:avLst/>
          </a:prstGeom>
          <a:noFill/>
          <a:ln/>
        </p:spPr>
        <p:txBody>
          <a:bodyPr wrap="square" lIns="0" tIns="0" rIns="0" bIns="0" rtlCol="0" anchor="ctr"/>
          <a:lstStyle/>
          <a:p>
            <a:pPr indent="0" marL="0">
              <a:buNone/>
            </a:pPr>
            <a:r>
              <a:rPr lang="en-US" sz="1300" b="1" dirty="0">
                <a:solidFill>
                  <a:srgbClr val="00D9FF"/>
                </a:solidFill>
                <a:latin typeface="Arial" pitchFamily="34" charset="0"/>
                <a:ea typeface="Arial" pitchFamily="34" charset="-122"/>
                <a:cs typeface="Arial" pitchFamily="34" charset="-120"/>
              </a:rPr>
              <a:t>THE FIXES GAMES™</a:t>
            </a:r>
            <a:endParaRPr lang="en-US" sz="1300" dirty="0"/>
          </a:p>
        </p:txBody>
      </p:sp>
      <p:sp>
        <p:nvSpPr>
          <p:cNvPr id="3" name="Text 1"/>
          <p:cNvSpPr/>
          <p:nvPr/>
        </p:nvSpPr>
        <p:spPr>
          <a:xfrm>
            <a:off x="3840480" y="164592"/>
            <a:ext cx="4572000" cy="219456"/>
          </a:xfrm>
          <a:prstGeom prst="rect">
            <a:avLst/>
          </a:prstGeom>
          <a:noFill/>
          <a:ln/>
        </p:spPr>
        <p:txBody>
          <a:bodyPr wrap="square" lIns="0" tIns="0" rIns="0" bIns="0" rtlCol="0" anchor="ctr"/>
          <a:lstStyle/>
          <a:p>
            <a:pPr indent="0" marL="0">
              <a:buNone/>
            </a:pPr>
            <a:r>
              <a:rPr lang="en-US" sz="1000" dirty="0">
                <a:solidFill>
                  <a:srgbClr val="FFFFFF"/>
                </a:solidFill>
              </a:rPr>
              <a:t>A Classroom Behavior Field Day Reset</a:t>
            </a:r>
            <a:endParaRPr lang="en-US" sz="1000" dirty="0"/>
          </a:p>
        </p:txBody>
      </p:sp>
      <p:sp>
        <p:nvSpPr>
          <p:cNvPr id="4" name="Text 2"/>
          <p:cNvSpPr/>
          <p:nvPr/>
        </p:nvSpPr>
        <p:spPr>
          <a:xfrm>
            <a:off x="11247120" y="137160"/>
            <a:ext cx="594360" cy="292608"/>
          </a:xfrm>
          <a:prstGeom prst="rect">
            <a:avLst/>
          </a:prstGeom>
          <a:noFill/>
          <a:ln/>
        </p:spPr>
        <p:txBody>
          <a:bodyPr wrap="square" lIns="0" tIns="0" rIns="0" bIns="0" rtlCol="0" anchor="ctr"/>
          <a:lstStyle/>
          <a:p>
            <a:pPr algn="r" indent="0" marL="0">
              <a:buNone/>
            </a:pPr>
            <a:r>
              <a:rPr lang="en-US" sz="1600" b="1" dirty="0">
                <a:solidFill>
                  <a:srgbClr val="FF2AA3"/>
                </a:solidFill>
              </a:rPr>
              <a:t>16</a:t>
            </a:r>
            <a:endParaRPr lang="en-US" sz="1600" dirty="0"/>
          </a:p>
        </p:txBody>
      </p:sp>
      <p:sp>
        <p:nvSpPr>
          <p:cNvPr id="5" name="Shape 3"/>
          <p:cNvSpPr/>
          <p:nvPr/>
        </p:nvSpPr>
        <p:spPr>
          <a:xfrm>
            <a:off x="320040" y="475488"/>
            <a:ext cx="11521440" cy="0"/>
          </a:xfrm>
          <a:prstGeom prst="line">
            <a:avLst/>
          </a:prstGeom>
          <a:noFill/>
          <a:ln w="12700">
            <a:solidFill>
              <a:srgbClr val="FF2AA3">
                <a:alpha val="95000"/>
              </a:srgbClr>
            </a:solidFill>
            <a:prstDash val="solid"/>
          </a:ln>
        </p:spPr>
      </p:sp>
      <p:sp>
        <p:nvSpPr>
          <p:cNvPr id="6" name="Text 4"/>
          <p:cNvSpPr/>
          <p:nvPr/>
        </p:nvSpPr>
        <p:spPr>
          <a:xfrm>
            <a:off x="502920" y="749808"/>
            <a:ext cx="11155680" cy="685800"/>
          </a:xfrm>
          <a:prstGeom prst="rect">
            <a:avLst/>
          </a:prstGeom>
          <a:noFill/>
          <a:ln/>
        </p:spPr>
        <p:txBody>
          <a:bodyPr wrap="square" lIns="0" tIns="0" rIns="0" bIns="0" rtlCol="0" anchor="ctr">
            <a:normAutofit/>
          </a:bodyPr>
          <a:lstStyle/>
          <a:p>
            <a:pPr algn="ctr" indent="0" marL="0">
              <a:buNone/>
            </a:pPr>
            <a:r>
              <a:rPr lang="en-US" sz="3400" b="1" dirty="0">
                <a:solidFill>
                  <a:srgbClr val="FFFFFF"/>
                </a:solidFill>
              </a:rPr>
              <a:t>DAY 3 - WAITING + CALM BODY</a:t>
            </a:r>
            <a:endParaRPr lang="en-US" sz="3400" dirty="0"/>
          </a:p>
        </p:txBody>
      </p:sp>
      <p:sp>
        <p:nvSpPr>
          <p:cNvPr id="7" name="Text 5"/>
          <p:cNvSpPr/>
          <p:nvPr/>
        </p:nvSpPr>
        <p:spPr>
          <a:xfrm>
            <a:off x="640080" y="1600200"/>
            <a:ext cx="5212080" cy="114300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2400" b="1" dirty="0">
                <a:solidFill>
                  <a:srgbClr val="FFFFFF"/>
                </a:solidFill>
              </a:rPr>
              <a:t>FIX PHRASE:</a:t>
            </a:r>
            <a:endParaRPr lang="en-US" sz="2400" dirty="0"/>
          </a:p>
          <a:p>
            <a:pPr indent="0" marL="0">
              <a:buNone/>
            </a:pPr>
            <a:r>
              <a:rPr lang="en-US" sz="2400" b="1" dirty="0">
                <a:solidFill>
                  <a:srgbClr val="FFFFFF"/>
                </a:solidFill>
              </a:rPr>
              <a:t>Quiet hands. Patient brain. Soft hands. Soft feet. Soft voice.</a:t>
            </a:r>
            <a:endParaRPr lang="en-US" sz="2400" dirty="0"/>
          </a:p>
        </p:txBody>
      </p:sp>
      <p:sp>
        <p:nvSpPr>
          <p:cNvPr id="8" name="Text 6"/>
          <p:cNvSpPr/>
          <p:nvPr/>
        </p:nvSpPr>
        <p:spPr>
          <a:xfrm>
            <a:off x="6080760" y="1600200"/>
            <a:ext cx="5440680" cy="2560320"/>
          </a:xfrm>
          <a:prstGeom prst="rect">
            <a:avLst/>
          </a:prstGeom>
          <a:solidFill>
            <a:srgbClr val="10131A"/>
          </a:solidFill>
          <a:ln>
            <a:solidFill>
              <a:srgbClr val="FF2AA3"/>
            </a:solidFill>
          </a:ln>
        </p:spPr>
        <p:txBody>
          <a:bodyPr wrap="square" lIns="1778" tIns="1778" rIns="1778" bIns="1778" rtlCol="0" anchor="ctr">
            <a:normAutofit/>
          </a:bodyPr>
          <a:lstStyle/>
          <a:p>
            <a:pPr indent="0" marL="0">
              <a:buNone/>
            </a:pPr>
            <a:r>
              <a:rPr lang="en-US" sz="1500" dirty="0">
                <a:solidFill>
                  <a:srgbClr val="FFFFFF"/>
                </a:solidFill>
              </a:rPr>
              <a:t>KICKOFF SCRIPT:</a:t>
            </a:r>
            <a:endParaRPr lang="en-US" sz="1500" dirty="0"/>
          </a:p>
          <a:p>
            <a:pPr indent="0" marL="0">
              <a:buNone/>
            </a:pPr>
            <a:r>
              <a:rPr lang="en-US" sz="1500" dirty="0">
                <a:solidFill>
                  <a:srgbClr val="FFFFFF"/>
                </a:solidFill>
              </a:rPr>
              <a:t>Today we practice waiting and calm body. Waiting does not mean doing nothing. It means holding your body, your voice, and your brain while you wait for the next move.</a:t>
            </a:r>
            <a:endParaRPr lang="en-US" sz="1500" dirty="0"/>
          </a:p>
        </p:txBody>
      </p:sp>
      <p:sp>
        <p:nvSpPr>
          <p:cNvPr id="9" name="Text 7"/>
          <p:cNvSpPr/>
          <p:nvPr/>
        </p:nvSpPr>
        <p:spPr>
          <a:xfrm>
            <a:off x="640080" y="3017520"/>
            <a:ext cx="5212080" cy="2103120"/>
          </a:xfrm>
          <a:prstGeom prst="rect">
            <a:avLst/>
          </a:prstGeom>
          <a:solidFill>
            <a:srgbClr val="10131A"/>
          </a:solidFill>
          <a:ln>
            <a:solidFill>
              <a:srgbClr val="FFD400"/>
            </a:solidFill>
          </a:ln>
        </p:spPr>
        <p:txBody>
          <a:bodyPr wrap="square" lIns="1778" tIns="1778" rIns="1778" bIns="1778" rtlCol="0" anchor="ctr">
            <a:normAutofit/>
          </a:bodyPr>
          <a:lstStyle/>
          <a:p>
            <a:pPr indent="0" marL="0">
              <a:buNone/>
            </a:pPr>
            <a:r>
              <a:rPr lang="en-US" sz="1800" dirty="0">
                <a:solidFill>
                  <a:srgbClr val="FFFFFF"/>
                </a:solidFill>
              </a:rPr>
              <a:t>TODAY'S FLOW:</a:t>
            </a:r>
            <a:endParaRPr lang="en-US" sz="1800" dirty="0"/>
          </a:p>
          <a:p>
            <a:pPr indent="0" marL="0">
              <a:buNone/>
            </a:pPr>
            <a:r>
              <a:rPr lang="en-US" sz="1800" dirty="0">
                <a:solidFill>
                  <a:srgbClr val="FFFFFF"/>
                </a:solidFill>
              </a:rPr>
              <a:t>1. Say the phrase.</a:t>
            </a:r>
            <a:endParaRPr lang="en-US" sz="1800" dirty="0"/>
          </a:p>
          <a:p>
            <a:pPr indent="0" marL="0">
              <a:buNone/>
            </a:pPr>
            <a:r>
              <a:rPr lang="en-US" sz="1800" dirty="0">
                <a:solidFill>
                  <a:srgbClr val="FFFFFF"/>
                </a:solidFill>
              </a:rPr>
              <a:t>2. Show the clean version.</a:t>
            </a:r>
            <a:endParaRPr lang="en-US" sz="1800" dirty="0"/>
          </a:p>
          <a:p>
            <a:pPr indent="0" marL="0">
              <a:buNone/>
            </a:pPr>
            <a:r>
              <a:rPr lang="en-US" sz="1800" dirty="0">
                <a:solidFill>
                  <a:srgbClr val="FFFFFF"/>
                </a:solidFill>
              </a:rPr>
              <a:t>3. Run the station.</a:t>
            </a:r>
            <a:endParaRPr lang="en-US" sz="1800" dirty="0"/>
          </a:p>
          <a:p>
            <a:pPr indent="0" marL="0">
              <a:buNone/>
            </a:pPr>
            <a:r>
              <a:rPr lang="en-US" sz="1800" dirty="0">
                <a:solidFill>
                  <a:srgbClr val="FFFFFF"/>
                </a:solidFill>
              </a:rPr>
              <a:t>4. Reset if needed.</a:t>
            </a:r>
            <a:endParaRPr lang="en-US" sz="1800" dirty="0"/>
          </a:p>
          <a:p>
            <a:pPr indent="0" marL="0">
              <a:buNone/>
            </a:pPr>
            <a:r>
              <a:rPr lang="en-US" sz="1800" dirty="0">
                <a:solidFill>
                  <a:srgbClr val="FFFFFF"/>
                </a:solidFill>
              </a:rPr>
              <a:t>5. Reflect.</a:t>
            </a:r>
            <a:endParaRPr lang="en-US" sz="1800" dirty="0"/>
          </a:p>
        </p:txBody>
      </p:sp>
      <p:sp>
        <p:nvSpPr>
          <p:cNvPr id="10" name="Text 8"/>
          <p:cNvSpPr/>
          <p:nvPr/>
        </p:nvSpPr>
        <p:spPr>
          <a:xfrm>
            <a:off x="6080760" y="4389120"/>
            <a:ext cx="5440680" cy="118872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700" dirty="0">
                <a:solidFill>
                  <a:srgbClr val="FFFFFF"/>
                </a:solidFill>
              </a:rPr>
              <a:t>TEACHER MOVE:</a:t>
            </a:r>
            <a:endParaRPr lang="en-US" sz="1700" dirty="0"/>
          </a:p>
          <a:p>
            <a:pPr indent="0" marL="0">
              <a:buNone/>
            </a:pPr>
            <a:r>
              <a:rPr lang="en-US" sz="1700" dirty="0">
                <a:solidFill>
                  <a:srgbClr val="FFFFFF"/>
                </a:solidFill>
              </a:rPr>
              <a:t>Model what waiting looks like. Students need to see the exact body position you want.</a:t>
            </a:r>
            <a:endParaRPr lang="en-US" sz="17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5060A"/>
        </a:solidFill>
      </p:bgPr>
    </p:bg>
    <p:spTree>
      <p:nvGrpSpPr>
        <p:cNvPr id="1" name=""/>
        <p:cNvGrpSpPr/>
        <p:nvPr/>
      </p:nvGrpSpPr>
      <p:grpSpPr>
        <a:xfrm>
          <a:off x="0" y="0"/>
          <a:ext cx="0" cy="0"/>
          <a:chOff x="0" y="0"/>
          <a:chExt cx="0" cy="0"/>
        </a:xfrm>
      </p:grpSpPr>
      <p:sp>
        <p:nvSpPr>
          <p:cNvPr id="2" name="Text 0"/>
          <p:cNvSpPr/>
          <p:nvPr/>
        </p:nvSpPr>
        <p:spPr>
          <a:xfrm>
            <a:off x="320040" y="164592"/>
            <a:ext cx="3063240" cy="219456"/>
          </a:xfrm>
          <a:prstGeom prst="rect">
            <a:avLst/>
          </a:prstGeom>
          <a:noFill/>
          <a:ln/>
        </p:spPr>
        <p:txBody>
          <a:bodyPr wrap="square" lIns="0" tIns="0" rIns="0" bIns="0" rtlCol="0" anchor="ctr"/>
          <a:lstStyle/>
          <a:p>
            <a:pPr indent="0" marL="0">
              <a:buNone/>
            </a:pPr>
            <a:r>
              <a:rPr lang="en-US" sz="1300" b="1" dirty="0">
                <a:solidFill>
                  <a:srgbClr val="00D9FF"/>
                </a:solidFill>
                <a:latin typeface="Arial" pitchFamily="34" charset="0"/>
                <a:ea typeface="Arial" pitchFamily="34" charset="-122"/>
                <a:cs typeface="Arial" pitchFamily="34" charset="-120"/>
              </a:rPr>
              <a:t>THE FIXES GAMES™</a:t>
            </a:r>
            <a:endParaRPr lang="en-US" sz="1300" dirty="0"/>
          </a:p>
        </p:txBody>
      </p:sp>
      <p:sp>
        <p:nvSpPr>
          <p:cNvPr id="3" name="Text 1"/>
          <p:cNvSpPr/>
          <p:nvPr/>
        </p:nvSpPr>
        <p:spPr>
          <a:xfrm>
            <a:off x="3840480" y="164592"/>
            <a:ext cx="4572000" cy="219456"/>
          </a:xfrm>
          <a:prstGeom prst="rect">
            <a:avLst/>
          </a:prstGeom>
          <a:noFill/>
          <a:ln/>
        </p:spPr>
        <p:txBody>
          <a:bodyPr wrap="square" lIns="0" tIns="0" rIns="0" bIns="0" rtlCol="0" anchor="ctr"/>
          <a:lstStyle/>
          <a:p>
            <a:pPr indent="0" marL="0">
              <a:buNone/>
            </a:pPr>
            <a:r>
              <a:rPr lang="en-US" sz="1000" dirty="0">
                <a:solidFill>
                  <a:srgbClr val="FFFFFF"/>
                </a:solidFill>
              </a:rPr>
              <a:t>A Classroom Behavior Field Day Reset</a:t>
            </a:r>
            <a:endParaRPr lang="en-US" sz="1000" dirty="0"/>
          </a:p>
        </p:txBody>
      </p:sp>
      <p:sp>
        <p:nvSpPr>
          <p:cNvPr id="4" name="Text 2"/>
          <p:cNvSpPr/>
          <p:nvPr/>
        </p:nvSpPr>
        <p:spPr>
          <a:xfrm>
            <a:off x="11247120" y="137160"/>
            <a:ext cx="594360" cy="292608"/>
          </a:xfrm>
          <a:prstGeom prst="rect">
            <a:avLst/>
          </a:prstGeom>
          <a:noFill/>
          <a:ln/>
        </p:spPr>
        <p:txBody>
          <a:bodyPr wrap="square" lIns="0" tIns="0" rIns="0" bIns="0" rtlCol="0" anchor="ctr"/>
          <a:lstStyle/>
          <a:p>
            <a:pPr algn="r" indent="0" marL="0">
              <a:buNone/>
            </a:pPr>
            <a:r>
              <a:rPr lang="en-US" sz="1600" b="1" dirty="0">
                <a:solidFill>
                  <a:srgbClr val="FF2AA3"/>
                </a:solidFill>
              </a:rPr>
              <a:t>17</a:t>
            </a:r>
            <a:endParaRPr lang="en-US" sz="1600" dirty="0"/>
          </a:p>
        </p:txBody>
      </p:sp>
      <p:sp>
        <p:nvSpPr>
          <p:cNvPr id="5" name="Shape 3"/>
          <p:cNvSpPr/>
          <p:nvPr/>
        </p:nvSpPr>
        <p:spPr>
          <a:xfrm>
            <a:off x="320040" y="475488"/>
            <a:ext cx="11521440" cy="0"/>
          </a:xfrm>
          <a:prstGeom prst="line">
            <a:avLst/>
          </a:prstGeom>
          <a:noFill/>
          <a:ln w="12700">
            <a:solidFill>
              <a:srgbClr val="FF2AA3">
                <a:alpha val="95000"/>
              </a:srgbClr>
            </a:solidFill>
            <a:prstDash val="solid"/>
          </a:ln>
        </p:spPr>
      </p:sp>
      <p:sp>
        <p:nvSpPr>
          <p:cNvPr id="6" name="Text 4"/>
          <p:cNvSpPr/>
          <p:nvPr/>
        </p:nvSpPr>
        <p:spPr>
          <a:xfrm>
            <a:off x="502920" y="749808"/>
            <a:ext cx="11155680" cy="685800"/>
          </a:xfrm>
          <a:prstGeom prst="rect">
            <a:avLst/>
          </a:prstGeom>
          <a:noFill/>
          <a:ln/>
        </p:spPr>
        <p:txBody>
          <a:bodyPr wrap="square" lIns="0" tIns="0" rIns="0" bIns="0" rtlCol="0" anchor="ctr">
            <a:normAutofit/>
          </a:bodyPr>
          <a:lstStyle/>
          <a:p>
            <a:pPr algn="ctr" indent="0" marL="0">
              <a:buNone/>
            </a:pPr>
            <a:r>
              <a:rPr lang="en-US" sz="3400" b="1" dirty="0">
                <a:solidFill>
                  <a:srgbClr val="FFFFFF"/>
                </a:solidFill>
              </a:rPr>
              <a:t>WAIT WATCH GO</a:t>
            </a:r>
            <a:endParaRPr lang="en-US" sz="3400" dirty="0"/>
          </a:p>
        </p:txBody>
      </p:sp>
      <p:sp>
        <p:nvSpPr>
          <p:cNvPr id="7" name="Text 5"/>
          <p:cNvSpPr/>
          <p:nvPr/>
        </p:nvSpPr>
        <p:spPr>
          <a:xfrm>
            <a:off x="594360" y="1554480"/>
            <a:ext cx="5394960" cy="141732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500" dirty="0">
                <a:solidFill>
                  <a:srgbClr val="FFFFFF"/>
                </a:solidFill>
              </a:rPr>
              <a:t>FIX: Waiting + Calm Body</a:t>
            </a:r>
            <a:endParaRPr lang="en-US" sz="1500" dirty="0"/>
          </a:p>
          <a:p>
            <a:pPr indent="0" marL="0">
              <a:buNone/>
            </a:pPr>
            <a:r>
              <a:rPr lang="en-US" sz="1500" dirty="0">
                <a:solidFill>
                  <a:srgbClr val="FFFFFF"/>
                </a:solidFill>
              </a:rPr>
              <a:t>OBJECTIVE: Students wait for the signal before moving.</a:t>
            </a:r>
            <a:endParaRPr lang="en-US" sz="1500" dirty="0"/>
          </a:p>
          <a:p>
            <a:pPr indent="0" marL="0">
              <a:buNone/>
            </a:pPr>
            <a:r>
              <a:rPr lang="en-US" sz="1500" dirty="0">
                <a:solidFill>
                  <a:srgbClr val="FFFFFF"/>
                </a:solidFill>
              </a:rPr>
              <a:t>MATERIALS: Signal card, cone, or hand signal.</a:t>
            </a:r>
            <a:endParaRPr lang="en-US" sz="1500" dirty="0"/>
          </a:p>
        </p:txBody>
      </p:sp>
      <p:sp>
        <p:nvSpPr>
          <p:cNvPr id="8" name="Text 6"/>
          <p:cNvSpPr/>
          <p:nvPr/>
        </p:nvSpPr>
        <p:spPr>
          <a:xfrm>
            <a:off x="6263640" y="1554480"/>
            <a:ext cx="5303520" cy="1417320"/>
          </a:xfrm>
          <a:prstGeom prst="rect">
            <a:avLst/>
          </a:prstGeom>
          <a:solidFill>
            <a:srgbClr val="10131A"/>
          </a:solidFill>
          <a:ln>
            <a:solidFill>
              <a:srgbClr val="FF2AA3"/>
            </a:solidFill>
          </a:ln>
        </p:spPr>
        <p:txBody>
          <a:bodyPr wrap="square" lIns="1778" tIns="1778" rIns="1778" bIns="1778" rtlCol="0" anchor="ctr">
            <a:normAutofit/>
          </a:bodyPr>
          <a:lstStyle/>
          <a:p>
            <a:pPr indent="0" marL="0">
              <a:buNone/>
            </a:pPr>
            <a:r>
              <a:rPr lang="en-US" sz="1800" b="1" dirty="0">
                <a:solidFill>
                  <a:srgbClr val="FFFFFF"/>
                </a:solidFill>
              </a:rPr>
              <a:t>TEACHER SAYS:</a:t>
            </a:r>
            <a:endParaRPr lang="en-US" sz="1800" dirty="0"/>
          </a:p>
          <a:p>
            <a:pPr indent="0" marL="0">
              <a:buNone/>
            </a:pPr>
            <a:r>
              <a:rPr lang="en-US" sz="1800" b="1" dirty="0">
                <a:solidFill>
                  <a:srgbClr val="FFFFFF"/>
                </a:solidFill>
              </a:rPr>
              <a:t>Wait. Watch. Go when the signal tells you.</a:t>
            </a:r>
            <a:endParaRPr lang="en-US" sz="1800" dirty="0"/>
          </a:p>
        </p:txBody>
      </p:sp>
      <p:sp>
        <p:nvSpPr>
          <p:cNvPr id="9" name="Text 7"/>
          <p:cNvSpPr/>
          <p:nvPr/>
        </p:nvSpPr>
        <p:spPr>
          <a:xfrm>
            <a:off x="594360" y="3246120"/>
            <a:ext cx="5394960" cy="2240280"/>
          </a:xfrm>
          <a:prstGeom prst="rect">
            <a:avLst/>
          </a:prstGeom>
          <a:solidFill>
            <a:srgbClr val="10131A"/>
          </a:solidFill>
          <a:ln>
            <a:solidFill>
              <a:srgbClr val="FFD400"/>
            </a:solidFill>
          </a:ln>
        </p:spPr>
        <p:txBody>
          <a:bodyPr wrap="square" lIns="1778" tIns="1778" rIns="1778" bIns="1778" rtlCol="0" anchor="ctr">
            <a:normAutofit/>
          </a:bodyPr>
          <a:lstStyle/>
          <a:p>
            <a:pPr indent="0" marL="0">
              <a:buNone/>
            </a:pPr>
            <a:r>
              <a:rPr lang="en-US" sz="1350" dirty="0">
                <a:solidFill>
                  <a:srgbClr val="FFFFFF"/>
                </a:solidFill>
              </a:rPr>
              <a:t>HOW TO RUN IT:</a:t>
            </a:r>
            <a:endParaRPr lang="en-US" sz="1350" dirty="0"/>
          </a:p>
          <a:p>
            <a:pPr indent="0" marL="0">
              <a:buNone/>
            </a:pPr>
            <a:r>
              <a:rPr lang="en-US" sz="1350" dirty="0">
                <a:solidFill>
                  <a:srgbClr val="FFFFFF"/>
                </a:solidFill>
              </a:rPr>
              <a:t>1. Students line up or stand in starting spots.</a:t>
            </a:r>
            <a:endParaRPr lang="en-US" sz="1350" dirty="0"/>
          </a:p>
          <a:p>
            <a:pPr indent="0" marL="0">
              <a:buNone/>
            </a:pPr>
            <a:r>
              <a:rPr lang="en-US" sz="1350" dirty="0">
                <a:solidFill>
                  <a:srgbClr val="FFFFFF"/>
                </a:solidFill>
              </a:rPr>
              <a:t>2. Teacher shows the wait signal.</a:t>
            </a:r>
            <a:endParaRPr lang="en-US" sz="1350" dirty="0"/>
          </a:p>
          <a:p>
            <a:pPr indent="0" marL="0">
              <a:buNone/>
            </a:pPr>
            <a:r>
              <a:rPr lang="en-US" sz="1350" dirty="0">
                <a:solidFill>
                  <a:srgbClr val="FFFFFF"/>
                </a:solidFill>
              </a:rPr>
              <a:t>3. Students hold calm bodies.</a:t>
            </a:r>
            <a:endParaRPr lang="en-US" sz="1350" dirty="0"/>
          </a:p>
          <a:p>
            <a:pPr indent="0" marL="0">
              <a:buNone/>
            </a:pPr>
            <a:r>
              <a:rPr lang="en-US" sz="1350" dirty="0">
                <a:solidFill>
                  <a:srgbClr val="FFFFFF"/>
                </a:solidFill>
              </a:rPr>
              <a:t>4. Teacher shows the go signal.</a:t>
            </a:r>
            <a:endParaRPr lang="en-US" sz="1350" dirty="0"/>
          </a:p>
          <a:p>
            <a:pPr indent="0" marL="0">
              <a:buNone/>
            </a:pPr>
            <a:r>
              <a:rPr lang="en-US" sz="1350" dirty="0">
                <a:solidFill>
                  <a:srgbClr val="FFFFFF"/>
                </a:solidFill>
              </a:rPr>
              <a:t>5. Rerun if anyone moves early.</a:t>
            </a:r>
            <a:endParaRPr lang="en-US" sz="1350" dirty="0"/>
          </a:p>
        </p:txBody>
      </p:sp>
      <p:sp>
        <p:nvSpPr>
          <p:cNvPr id="10" name="Text 8"/>
          <p:cNvSpPr/>
          <p:nvPr/>
        </p:nvSpPr>
        <p:spPr>
          <a:xfrm>
            <a:off x="6263640" y="3246120"/>
            <a:ext cx="5303520" cy="224028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700" dirty="0">
                <a:solidFill>
                  <a:srgbClr val="FFFFFF"/>
                </a:solidFill>
              </a:rPr>
              <a:t>IF IT SLIPS:</a:t>
            </a:r>
            <a:endParaRPr lang="en-US" sz="1700" dirty="0"/>
          </a:p>
          <a:p>
            <a:pPr indent="0" marL="0">
              <a:buNone/>
            </a:pPr>
            <a:r>
              <a:rPr lang="en-US" sz="1700" dirty="0">
                <a:solidFill>
                  <a:srgbClr val="FFFFFF"/>
                </a:solidFill>
              </a:rPr>
              <a:t>Freeze. Quiet hands. Patient brain. Wait for the signal.</a:t>
            </a:r>
            <a:endParaRPr lang="en-US" sz="1700" dirty="0"/>
          </a:p>
          <a:p>
            <a:pPr indent="0" marL="0">
              <a:buNone/>
            </a:pPr>
            <a:endParaRPr lang="en-US" sz="1700" dirty="0"/>
          </a:p>
          <a:p>
            <a:pPr indent="0" marL="0">
              <a:buNone/>
            </a:pPr>
            <a:r>
              <a:rPr lang="en-US" sz="1700" dirty="0">
                <a:solidFill>
                  <a:srgbClr val="FFFFFF"/>
                </a:solidFill>
              </a:rPr>
              <a:t>REFLECT:</a:t>
            </a:r>
            <a:endParaRPr lang="en-US" sz="1700" dirty="0"/>
          </a:p>
          <a:p>
            <a:pPr indent="0" marL="0">
              <a:buNone/>
            </a:pPr>
            <a:r>
              <a:rPr lang="en-US" sz="1700" dirty="0">
                <a:solidFill>
                  <a:srgbClr val="FFFFFF"/>
                </a:solidFill>
              </a:rPr>
              <a:t>What helped you wait without moving early?</a:t>
            </a:r>
            <a:endParaRPr lang="en-US" sz="17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05060A"/>
        </a:solidFill>
      </p:bgPr>
    </p:bg>
    <p:spTree>
      <p:nvGrpSpPr>
        <p:cNvPr id="1" name=""/>
        <p:cNvGrpSpPr/>
        <p:nvPr/>
      </p:nvGrpSpPr>
      <p:grpSpPr>
        <a:xfrm>
          <a:off x="0" y="0"/>
          <a:ext cx="0" cy="0"/>
          <a:chOff x="0" y="0"/>
          <a:chExt cx="0" cy="0"/>
        </a:xfrm>
      </p:grpSpPr>
      <p:sp>
        <p:nvSpPr>
          <p:cNvPr id="2" name="Text 0"/>
          <p:cNvSpPr/>
          <p:nvPr/>
        </p:nvSpPr>
        <p:spPr>
          <a:xfrm>
            <a:off x="320040" y="164592"/>
            <a:ext cx="3063240" cy="219456"/>
          </a:xfrm>
          <a:prstGeom prst="rect">
            <a:avLst/>
          </a:prstGeom>
          <a:noFill/>
          <a:ln/>
        </p:spPr>
        <p:txBody>
          <a:bodyPr wrap="square" lIns="0" tIns="0" rIns="0" bIns="0" rtlCol="0" anchor="ctr"/>
          <a:lstStyle/>
          <a:p>
            <a:pPr indent="0" marL="0">
              <a:buNone/>
            </a:pPr>
            <a:r>
              <a:rPr lang="en-US" sz="1300" b="1" dirty="0">
                <a:solidFill>
                  <a:srgbClr val="00D9FF"/>
                </a:solidFill>
                <a:latin typeface="Arial" pitchFamily="34" charset="0"/>
                <a:ea typeface="Arial" pitchFamily="34" charset="-122"/>
                <a:cs typeface="Arial" pitchFamily="34" charset="-120"/>
              </a:rPr>
              <a:t>THE FIXES GAMES™</a:t>
            </a:r>
            <a:endParaRPr lang="en-US" sz="1300" dirty="0"/>
          </a:p>
        </p:txBody>
      </p:sp>
      <p:sp>
        <p:nvSpPr>
          <p:cNvPr id="3" name="Text 1"/>
          <p:cNvSpPr/>
          <p:nvPr/>
        </p:nvSpPr>
        <p:spPr>
          <a:xfrm>
            <a:off x="3840480" y="164592"/>
            <a:ext cx="4572000" cy="219456"/>
          </a:xfrm>
          <a:prstGeom prst="rect">
            <a:avLst/>
          </a:prstGeom>
          <a:noFill/>
          <a:ln/>
        </p:spPr>
        <p:txBody>
          <a:bodyPr wrap="square" lIns="0" tIns="0" rIns="0" bIns="0" rtlCol="0" anchor="ctr"/>
          <a:lstStyle/>
          <a:p>
            <a:pPr indent="0" marL="0">
              <a:buNone/>
            </a:pPr>
            <a:r>
              <a:rPr lang="en-US" sz="1000" dirty="0">
                <a:solidFill>
                  <a:srgbClr val="FFFFFF"/>
                </a:solidFill>
              </a:rPr>
              <a:t>A Classroom Behavior Field Day Reset</a:t>
            </a:r>
            <a:endParaRPr lang="en-US" sz="1000" dirty="0"/>
          </a:p>
        </p:txBody>
      </p:sp>
      <p:sp>
        <p:nvSpPr>
          <p:cNvPr id="4" name="Text 2"/>
          <p:cNvSpPr/>
          <p:nvPr/>
        </p:nvSpPr>
        <p:spPr>
          <a:xfrm>
            <a:off x="11247120" y="137160"/>
            <a:ext cx="594360" cy="292608"/>
          </a:xfrm>
          <a:prstGeom prst="rect">
            <a:avLst/>
          </a:prstGeom>
          <a:noFill/>
          <a:ln/>
        </p:spPr>
        <p:txBody>
          <a:bodyPr wrap="square" lIns="0" tIns="0" rIns="0" bIns="0" rtlCol="0" anchor="ctr"/>
          <a:lstStyle/>
          <a:p>
            <a:pPr algn="r" indent="0" marL="0">
              <a:buNone/>
            </a:pPr>
            <a:r>
              <a:rPr lang="en-US" sz="1600" b="1" dirty="0">
                <a:solidFill>
                  <a:srgbClr val="FF2AA3"/>
                </a:solidFill>
              </a:rPr>
              <a:t>18</a:t>
            </a:r>
            <a:endParaRPr lang="en-US" sz="1600" dirty="0"/>
          </a:p>
        </p:txBody>
      </p:sp>
      <p:sp>
        <p:nvSpPr>
          <p:cNvPr id="5" name="Shape 3"/>
          <p:cNvSpPr/>
          <p:nvPr/>
        </p:nvSpPr>
        <p:spPr>
          <a:xfrm>
            <a:off x="320040" y="475488"/>
            <a:ext cx="11521440" cy="0"/>
          </a:xfrm>
          <a:prstGeom prst="line">
            <a:avLst/>
          </a:prstGeom>
          <a:noFill/>
          <a:ln w="12700">
            <a:solidFill>
              <a:srgbClr val="FF2AA3">
                <a:alpha val="95000"/>
              </a:srgbClr>
            </a:solidFill>
            <a:prstDash val="solid"/>
          </a:ln>
        </p:spPr>
      </p:sp>
      <p:sp>
        <p:nvSpPr>
          <p:cNvPr id="6" name="Text 4"/>
          <p:cNvSpPr/>
          <p:nvPr/>
        </p:nvSpPr>
        <p:spPr>
          <a:xfrm>
            <a:off x="502920" y="749808"/>
            <a:ext cx="11155680" cy="685800"/>
          </a:xfrm>
          <a:prstGeom prst="rect">
            <a:avLst/>
          </a:prstGeom>
          <a:noFill/>
          <a:ln/>
        </p:spPr>
        <p:txBody>
          <a:bodyPr wrap="square" lIns="0" tIns="0" rIns="0" bIns="0" rtlCol="0" anchor="ctr">
            <a:normAutofit/>
          </a:bodyPr>
          <a:lstStyle/>
          <a:p>
            <a:pPr algn="ctr" indent="0" marL="0">
              <a:buNone/>
            </a:pPr>
            <a:r>
              <a:rPr lang="en-US" sz="3400" b="1" dirty="0">
                <a:solidFill>
                  <a:srgbClr val="FFFFFF"/>
                </a:solidFill>
              </a:rPr>
              <a:t>CALM BODY FREEZE</a:t>
            </a:r>
            <a:endParaRPr lang="en-US" sz="3400" dirty="0"/>
          </a:p>
        </p:txBody>
      </p:sp>
      <p:sp>
        <p:nvSpPr>
          <p:cNvPr id="7" name="Text 5"/>
          <p:cNvSpPr/>
          <p:nvPr/>
        </p:nvSpPr>
        <p:spPr>
          <a:xfrm>
            <a:off x="594360" y="1554480"/>
            <a:ext cx="5394960" cy="141732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500" dirty="0">
                <a:solidFill>
                  <a:srgbClr val="FFFFFF"/>
                </a:solidFill>
              </a:rPr>
              <a:t>FIX: Waiting + Calm Body</a:t>
            </a:r>
            <a:endParaRPr lang="en-US" sz="1500" dirty="0"/>
          </a:p>
          <a:p>
            <a:pPr indent="0" marL="0">
              <a:buNone/>
            </a:pPr>
            <a:r>
              <a:rPr lang="en-US" sz="1500" dirty="0">
                <a:solidFill>
                  <a:srgbClr val="FFFFFF"/>
                </a:solidFill>
              </a:rPr>
              <a:t>OBJECTIVE: Students switch from active movement to calm body control.</a:t>
            </a:r>
            <a:endParaRPr lang="en-US" sz="1500" dirty="0"/>
          </a:p>
          <a:p>
            <a:pPr indent="0" marL="0">
              <a:buNone/>
            </a:pPr>
            <a:r>
              <a:rPr lang="en-US" sz="1500" dirty="0">
                <a:solidFill>
                  <a:srgbClr val="FFFFFF"/>
                </a:solidFill>
              </a:rPr>
              <a:t>MATERIALS: Music or clapping cue.</a:t>
            </a:r>
            <a:endParaRPr lang="en-US" sz="1500" dirty="0"/>
          </a:p>
        </p:txBody>
      </p:sp>
      <p:sp>
        <p:nvSpPr>
          <p:cNvPr id="8" name="Text 6"/>
          <p:cNvSpPr/>
          <p:nvPr/>
        </p:nvSpPr>
        <p:spPr>
          <a:xfrm>
            <a:off x="6263640" y="1554480"/>
            <a:ext cx="5303520" cy="1417320"/>
          </a:xfrm>
          <a:prstGeom prst="rect">
            <a:avLst/>
          </a:prstGeom>
          <a:solidFill>
            <a:srgbClr val="10131A"/>
          </a:solidFill>
          <a:ln>
            <a:solidFill>
              <a:srgbClr val="FF2AA3"/>
            </a:solidFill>
          </a:ln>
        </p:spPr>
        <p:txBody>
          <a:bodyPr wrap="square" lIns="1778" tIns="1778" rIns="1778" bIns="1778" rtlCol="0" anchor="ctr">
            <a:normAutofit/>
          </a:bodyPr>
          <a:lstStyle/>
          <a:p>
            <a:pPr indent="0" marL="0">
              <a:buNone/>
            </a:pPr>
            <a:r>
              <a:rPr lang="en-US" sz="1800" b="1" dirty="0">
                <a:solidFill>
                  <a:srgbClr val="FFFFFF"/>
                </a:solidFill>
              </a:rPr>
              <a:t>TEACHER SAYS:</a:t>
            </a:r>
            <a:endParaRPr lang="en-US" sz="1800" dirty="0"/>
          </a:p>
          <a:p>
            <a:pPr indent="0" marL="0">
              <a:buNone/>
            </a:pPr>
            <a:r>
              <a:rPr lang="en-US" sz="1800" b="1" dirty="0">
                <a:solidFill>
                  <a:srgbClr val="FFFFFF"/>
                </a:solidFill>
              </a:rPr>
              <a:t>When the signal stops, your body gets calm fast.</a:t>
            </a:r>
            <a:endParaRPr lang="en-US" sz="1800" dirty="0"/>
          </a:p>
        </p:txBody>
      </p:sp>
      <p:sp>
        <p:nvSpPr>
          <p:cNvPr id="9" name="Text 7"/>
          <p:cNvSpPr/>
          <p:nvPr/>
        </p:nvSpPr>
        <p:spPr>
          <a:xfrm>
            <a:off x="594360" y="3246120"/>
            <a:ext cx="5394960" cy="2240280"/>
          </a:xfrm>
          <a:prstGeom prst="rect">
            <a:avLst/>
          </a:prstGeom>
          <a:solidFill>
            <a:srgbClr val="10131A"/>
          </a:solidFill>
          <a:ln>
            <a:solidFill>
              <a:srgbClr val="FFD400"/>
            </a:solidFill>
          </a:ln>
        </p:spPr>
        <p:txBody>
          <a:bodyPr wrap="square" lIns="1778" tIns="1778" rIns="1778" bIns="1778" rtlCol="0" anchor="ctr">
            <a:normAutofit/>
          </a:bodyPr>
          <a:lstStyle/>
          <a:p>
            <a:pPr indent="0" marL="0">
              <a:buNone/>
            </a:pPr>
            <a:r>
              <a:rPr lang="en-US" sz="1350" dirty="0">
                <a:solidFill>
                  <a:srgbClr val="FFFFFF"/>
                </a:solidFill>
              </a:rPr>
              <a:t>HOW TO RUN IT:</a:t>
            </a:r>
            <a:endParaRPr lang="en-US" sz="1350" dirty="0"/>
          </a:p>
          <a:p>
            <a:pPr indent="0" marL="0">
              <a:buNone/>
            </a:pPr>
            <a:r>
              <a:rPr lang="en-US" sz="1350" dirty="0">
                <a:solidFill>
                  <a:srgbClr val="FFFFFF"/>
                </a:solidFill>
              </a:rPr>
              <a:t>1. Students move safely while music or claps continue.</a:t>
            </a:r>
            <a:endParaRPr lang="en-US" sz="1350" dirty="0"/>
          </a:p>
          <a:p>
            <a:pPr indent="0" marL="0">
              <a:buNone/>
            </a:pPr>
            <a:r>
              <a:rPr lang="en-US" sz="1350" dirty="0">
                <a:solidFill>
                  <a:srgbClr val="FFFFFF"/>
                </a:solidFill>
              </a:rPr>
              <a:t>2. Stop the signal.</a:t>
            </a:r>
            <a:endParaRPr lang="en-US" sz="1350" dirty="0"/>
          </a:p>
          <a:p>
            <a:pPr indent="0" marL="0">
              <a:buNone/>
            </a:pPr>
            <a:r>
              <a:rPr lang="en-US" sz="1350" dirty="0">
                <a:solidFill>
                  <a:srgbClr val="FFFFFF"/>
                </a:solidFill>
              </a:rPr>
              <a:t>3. Students freeze with soft hands, soft feet, soft voice.</a:t>
            </a:r>
            <a:endParaRPr lang="en-US" sz="1350" dirty="0"/>
          </a:p>
          <a:p>
            <a:pPr indent="0" marL="0">
              <a:buNone/>
            </a:pPr>
            <a:r>
              <a:rPr lang="en-US" sz="1350" dirty="0">
                <a:solidFill>
                  <a:srgbClr val="FFFFFF"/>
                </a:solidFill>
              </a:rPr>
              <a:t>4. Hold for 5 seconds.</a:t>
            </a:r>
            <a:endParaRPr lang="en-US" sz="1350" dirty="0"/>
          </a:p>
          <a:p>
            <a:pPr indent="0" marL="0">
              <a:buNone/>
            </a:pPr>
            <a:r>
              <a:rPr lang="en-US" sz="1350" dirty="0">
                <a:solidFill>
                  <a:srgbClr val="FFFFFF"/>
                </a:solidFill>
              </a:rPr>
              <a:t>5. Rerun and build to 10 seconds.</a:t>
            </a:r>
            <a:endParaRPr lang="en-US" sz="1350" dirty="0"/>
          </a:p>
        </p:txBody>
      </p:sp>
      <p:sp>
        <p:nvSpPr>
          <p:cNvPr id="10" name="Text 8"/>
          <p:cNvSpPr/>
          <p:nvPr/>
        </p:nvSpPr>
        <p:spPr>
          <a:xfrm>
            <a:off x="6263640" y="3246120"/>
            <a:ext cx="5303520" cy="224028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700" dirty="0">
                <a:solidFill>
                  <a:srgbClr val="FFFFFF"/>
                </a:solidFill>
              </a:rPr>
              <a:t>IF IT SLIPS:</a:t>
            </a:r>
            <a:endParaRPr lang="en-US" sz="1700" dirty="0"/>
          </a:p>
          <a:p>
            <a:pPr indent="0" marL="0">
              <a:buNone/>
            </a:pPr>
            <a:r>
              <a:rPr lang="en-US" sz="1700" dirty="0">
                <a:solidFill>
                  <a:srgbClr val="FFFFFF"/>
                </a:solidFill>
              </a:rPr>
              <a:t>Soft hands. Soft feet. Soft voice. Try again.</a:t>
            </a:r>
            <a:endParaRPr lang="en-US" sz="1700" dirty="0"/>
          </a:p>
          <a:p>
            <a:pPr indent="0" marL="0">
              <a:buNone/>
            </a:pPr>
            <a:endParaRPr lang="en-US" sz="1700" dirty="0"/>
          </a:p>
          <a:p>
            <a:pPr indent="0" marL="0">
              <a:buNone/>
            </a:pPr>
            <a:r>
              <a:rPr lang="en-US" sz="1700" dirty="0">
                <a:solidFill>
                  <a:srgbClr val="FFFFFF"/>
                </a:solidFill>
              </a:rPr>
              <a:t>REFLECT:</a:t>
            </a:r>
            <a:endParaRPr lang="en-US" sz="1700" dirty="0"/>
          </a:p>
          <a:p>
            <a:pPr indent="0" marL="0">
              <a:buNone/>
            </a:pPr>
            <a:r>
              <a:rPr lang="en-US" sz="1700" dirty="0">
                <a:solidFill>
                  <a:srgbClr val="FFFFFF"/>
                </a:solidFill>
              </a:rPr>
              <a:t>Which part of your body was hardest to calm?</a:t>
            </a:r>
            <a:endParaRPr lang="en-US" sz="17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05060A"/>
        </a:solidFill>
      </p:bgPr>
    </p:bg>
    <p:spTree>
      <p:nvGrpSpPr>
        <p:cNvPr id="1" name=""/>
        <p:cNvGrpSpPr/>
        <p:nvPr/>
      </p:nvGrpSpPr>
      <p:grpSpPr>
        <a:xfrm>
          <a:off x="0" y="0"/>
          <a:ext cx="0" cy="0"/>
          <a:chOff x="0" y="0"/>
          <a:chExt cx="0" cy="0"/>
        </a:xfrm>
      </p:grpSpPr>
      <p:sp>
        <p:nvSpPr>
          <p:cNvPr id="2" name="Text 0"/>
          <p:cNvSpPr/>
          <p:nvPr/>
        </p:nvSpPr>
        <p:spPr>
          <a:xfrm>
            <a:off x="320040" y="164592"/>
            <a:ext cx="3063240" cy="219456"/>
          </a:xfrm>
          <a:prstGeom prst="rect">
            <a:avLst/>
          </a:prstGeom>
          <a:noFill/>
          <a:ln/>
        </p:spPr>
        <p:txBody>
          <a:bodyPr wrap="square" lIns="0" tIns="0" rIns="0" bIns="0" rtlCol="0" anchor="ctr"/>
          <a:lstStyle/>
          <a:p>
            <a:pPr indent="0" marL="0">
              <a:buNone/>
            </a:pPr>
            <a:r>
              <a:rPr lang="en-US" sz="1300" b="1" dirty="0">
                <a:solidFill>
                  <a:srgbClr val="00D9FF"/>
                </a:solidFill>
                <a:latin typeface="Arial" pitchFamily="34" charset="0"/>
                <a:ea typeface="Arial" pitchFamily="34" charset="-122"/>
                <a:cs typeface="Arial" pitchFamily="34" charset="-120"/>
              </a:rPr>
              <a:t>THE FIXES GAMES™</a:t>
            </a:r>
            <a:endParaRPr lang="en-US" sz="1300" dirty="0"/>
          </a:p>
        </p:txBody>
      </p:sp>
      <p:sp>
        <p:nvSpPr>
          <p:cNvPr id="3" name="Text 1"/>
          <p:cNvSpPr/>
          <p:nvPr/>
        </p:nvSpPr>
        <p:spPr>
          <a:xfrm>
            <a:off x="3840480" y="164592"/>
            <a:ext cx="4572000" cy="219456"/>
          </a:xfrm>
          <a:prstGeom prst="rect">
            <a:avLst/>
          </a:prstGeom>
          <a:noFill/>
          <a:ln/>
        </p:spPr>
        <p:txBody>
          <a:bodyPr wrap="square" lIns="0" tIns="0" rIns="0" bIns="0" rtlCol="0" anchor="ctr"/>
          <a:lstStyle/>
          <a:p>
            <a:pPr indent="0" marL="0">
              <a:buNone/>
            </a:pPr>
            <a:r>
              <a:rPr lang="en-US" sz="1000" dirty="0">
                <a:solidFill>
                  <a:srgbClr val="FFFFFF"/>
                </a:solidFill>
              </a:rPr>
              <a:t>A Classroom Behavior Field Day Reset</a:t>
            </a:r>
            <a:endParaRPr lang="en-US" sz="1000" dirty="0"/>
          </a:p>
        </p:txBody>
      </p:sp>
      <p:sp>
        <p:nvSpPr>
          <p:cNvPr id="4" name="Text 2"/>
          <p:cNvSpPr/>
          <p:nvPr/>
        </p:nvSpPr>
        <p:spPr>
          <a:xfrm>
            <a:off x="11247120" y="137160"/>
            <a:ext cx="594360" cy="292608"/>
          </a:xfrm>
          <a:prstGeom prst="rect">
            <a:avLst/>
          </a:prstGeom>
          <a:noFill/>
          <a:ln/>
        </p:spPr>
        <p:txBody>
          <a:bodyPr wrap="square" lIns="0" tIns="0" rIns="0" bIns="0" rtlCol="0" anchor="ctr"/>
          <a:lstStyle/>
          <a:p>
            <a:pPr algn="r" indent="0" marL="0">
              <a:buNone/>
            </a:pPr>
            <a:r>
              <a:rPr lang="en-US" sz="1600" b="1" dirty="0">
                <a:solidFill>
                  <a:srgbClr val="FF2AA3"/>
                </a:solidFill>
              </a:rPr>
              <a:t>19</a:t>
            </a:r>
            <a:endParaRPr lang="en-US" sz="1600" dirty="0"/>
          </a:p>
        </p:txBody>
      </p:sp>
      <p:sp>
        <p:nvSpPr>
          <p:cNvPr id="5" name="Shape 3"/>
          <p:cNvSpPr/>
          <p:nvPr/>
        </p:nvSpPr>
        <p:spPr>
          <a:xfrm>
            <a:off x="320040" y="475488"/>
            <a:ext cx="11521440" cy="0"/>
          </a:xfrm>
          <a:prstGeom prst="line">
            <a:avLst/>
          </a:prstGeom>
          <a:noFill/>
          <a:ln w="12700">
            <a:solidFill>
              <a:srgbClr val="FF2AA3">
                <a:alpha val="95000"/>
              </a:srgbClr>
            </a:solidFill>
            <a:prstDash val="solid"/>
          </a:ln>
        </p:spPr>
      </p:sp>
      <p:sp>
        <p:nvSpPr>
          <p:cNvPr id="6" name="Text 4"/>
          <p:cNvSpPr/>
          <p:nvPr/>
        </p:nvSpPr>
        <p:spPr>
          <a:xfrm>
            <a:off x="502920" y="749808"/>
            <a:ext cx="11155680" cy="685800"/>
          </a:xfrm>
          <a:prstGeom prst="rect">
            <a:avLst/>
          </a:prstGeom>
          <a:noFill/>
          <a:ln/>
        </p:spPr>
        <p:txBody>
          <a:bodyPr wrap="square" lIns="0" tIns="0" rIns="0" bIns="0" rtlCol="0" anchor="ctr">
            <a:normAutofit/>
          </a:bodyPr>
          <a:lstStyle/>
          <a:p>
            <a:pPr algn="ctr" indent="0" marL="0">
              <a:buNone/>
            </a:pPr>
            <a:r>
              <a:rPr lang="en-US" sz="3400" b="1" dirty="0">
                <a:solidFill>
                  <a:srgbClr val="FFFFFF"/>
                </a:solidFill>
              </a:rPr>
              <a:t>LINE-UP LEVEL UP</a:t>
            </a:r>
            <a:endParaRPr lang="en-US" sz="3400" dirty="0"/>
          </a:p>
        </p:txBody>
      </p:sp>
      <p:sp>
        <p:nvSpPr>
          <p:cNvPr id="7" name="Text 5"/>
          <p:cNvSpPr/>
          <p:nvPr/>
        </p:nvSpPr>
        <p:spPr>
          <a:xfrm>
            <a:off x="594360" y="1554480"/>
            <a:ext cx="5394960" cy="141732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500" dirty="0">
                <a:solidFill>
                  <a:srgbClr val="FFFFFF"/>
                </a:solidFill>
              </a:rPr>
              <a:t>FIX: Waiting + Calm Body</a:t>
            </a:r>
            <a:endParaRPr lang="en-US" sz="1500" dirty="0"/>
          </a:p>
          <a:p>
            <a:pPr indent="0" marL="0">
              <a:buNone/>
            </a:pPr>
            <a:r>
              <a:rPr lang="en-US" sz="1500" dirty="0">
                <a:solidFill>
                  <a:srgbClr val="FFFFFF"/>
                </a:solidFill>
              </a:rPr>
              <a:t>OBJECTIVE: Students practice lining up calmly and leaving space.</a:t>
            </a:r>
            <a:endParaRPr lang="en-US" sz="1500" dirty="0"/>
          </a:p>
          <a:p>
            <a:pPr indent="0" marL="0">
              <a:buNone/>
            </a:pPr>
            <a:r>
              <a:rPr lang="en-US" sz="1500" dirty="0">
                <a:solidFill>
                  <a:srgbClr val="FFFFFF"/>
                </a:solidFill>
              </a:rPr>
              <a:t>MATERIALS: Line markers or floor spots.</a:t>
            </a:r>
            <a:endParaRPr lang="en-US" sz="1500" dirty="0"/>
          </a:p>
        </p:txBody>
      </p:sp>
      <p:sp>
        <p:nvSpPr>
          <p:cNvPr id="8" name="Text 6"/>
          <p:cNvSpPr/>
          <p:nvPr/>
        </p:nvSpPr>
        <p:spPr>
          <a:xfrm>
            <a:off x="6263640" y="1554480"/>
            <a:ext cx="5303520" cy="1417320"/>
          </a:xfrm>
          <a:prstGeom prst="rect">
            <a:avLst/>
          </a:prstGeom>
          <a:solidFill>
            <a:srgbClr val="10131A"/>
          </a:solidFill>
          <a:ln>
            <a:solidFill>
              <a:srgbClr val="FF2AA3"/>
            </a:solidFill>
          </a:ln>
        </p:spPr>
        <p:txBody>
          <a:bodyPr wrap="square" lIns="1778" tIns="1778" rIns="1778" bIns="1778" rtlCol="0" anchor="ctr">
            <a:normAutofit/>
          </a:bodyPr>
          <a:lstStyle/>
          <a:p>
            <a:pPr indent="0" marL="0">
              <a:buNone/>
            </a:pPr>
            <a:r>
              <a:rPr lang="en-US" sz="1800" b="1" dirty="0">
                <a:solidFill>
                  <a:srgbClr val="FFFFFF"/>
                </a:solidFill>
              </a:rPr>
              <a:t>TEACHER SAYS:</a:t>
            </a:r>
            <a:endParaRPr lang="en-US" sz="1800" dirty="0"/>
          </a:p>
          <a:p>
            <a:pPr indent="0" marL="0">
              <a:buNone/>
            </a:pPr>
            <a:r>
              <a:rPr lang="en-US" sz="1800" b="1" dirty="0">
                <a:solidFill>
                  <a:srgbClr val="FFFFFF"/>
                </a:solidFill>
              </a:rPr>
              <a:t>A clean line has space, calm bodies, and quiet voices.</a:t>
            </a:r>
            <a:endParaRPr lang="en-US" sz="1800" dirty="0"/>
          </a:p>
        </p:txBody>
      </p:sp>
      <p:sp>
        <p:nvSpPr>
          <p:cNvPr id="9" name="Text 7"/>
          <p:cNvSpPr/>
          <p:nvPr/>
        </p:nvSpPr>
        <p:spPr>
          <a:xfrm>
            <a:off x="594360" y="3246120"/>
            <a:ext cx="5394960" cy="2240280"/>
          </a:xfrm>
          <a:prstGeom prst="rect">
            <a:avLst/>
          </a:prstGeom>
          <a:solidFill>
            <a:srgbClr val="10131A"/>
          </a:solidFill>
          <a:ln>
            <a:solidFill>
              <a:srgbClr val="FFD400"/>
            </a:solidFill>
          </a:ln>
        </p:spPr>
        <p:txBody>
          <a:bodyPr wrap="square" lIns="1778" tIns="1778" rIns="1778" bIns="1778" rtlCol="0" anchor="ctr">
            <a:normAutofit/>
          </a:bodyPr>
          <a:lstStyle/>
          <a:p>
            <a:pPr indent="0" marL="0">
              <a:buNone/>
            </a:pPr>
            <a:r>
              <a:rPr lang="en-US" sz="1350" dirty="0">
                <a:solidFill>
                  <a:srgbClr val="FFFFFF"/>
                </a:solidFill>
              </a:rPr>
              <a:t>HOW TO RUN IT:</a:t>
            </a:r>
            <a:endParaRPr lang="en-US" sz="1350" dirty="0"/>
          </a:p>
          <a:p>
            <a:pPr indent="0" marL="0">
              <a:buNone/>
            </a:pPr>
            <a:r>
              <a:rPr lang="en-US" sz="1350" dirty="0">
                <a:solidFill>
                  <a:srgbClr val="FFFFFF"/>
                </a:solidFill>
              </a:rPr>
              <a:t>1. Show a messy line for 5 seconds.</a:t>
            </a:r>
            <a:endParaRPr lang="en-US" sz="1350" dirty="0"/>
          </a:p>
          <a:p>
            <a:pPr indent="0" marL="0">
              <a:buNone/>
            </a:pPr>
            <a:r>
              <a:rPr lang="en-US" sz="1350" dirty="0">
                <a:solidFill>
                  <a:srgbClr val="FFFFFF"/>
                </a:solidFill>
              </a:rPr>
              <a:t>2. Show a clean line.</a:t>
            </a:r>
            <a:endParaRPr lang="en-US" sz="1350" dirty="0"/>
          </a:p>
          <a:p>
            <a:pPr indent="0" marL="0">
              <a:buNone/>
            </a:pPr>
            <a:r>
              <a:rPr lang="en-US" sz="1350" dirty="0">
                <a:solidFill>
                  <a:srgbClr val="FFFFFF"/>
                </a:solidFill>
              </a:rPr>
              <a:t>3. Students line up using the clean model.</a:t>
            </a:r>
            <a:endParaRPr lang="en-US" sz="1350" dirty="0"/>
          </a:p>
          <a:p>
            <a:pPr indent="0" marL="0">
              <a:buNone/>
            </a:pPr>
            <a:r>
              <a:rPr lang="en-US" sz="1350" dirty="0">
                <a:solidFill>
                  <a:srgbClr val="FFFFFF"/>
                </a:solidFill>
              </a:rPr>
              <a:t>4. Reset only the section that misses.</a:t>
            </a:r>
            <a:endParaRPr lang="en-US" sz="1350" dirty="0"/>
          </a:p>
          <a:p>
            <a:pPr indent="0" marL="0">
              <a:buNone/>
            </a:pPr>
            <a:r>
              <a:rPr lang="en-US" sz="1350" dirty="0">
                <a:solidFill>
                  <a:srgbClr val="FFFFFF"/>
                </a:solidFill>
              </a:rPr>
              <a:t>5. Repeat until the line is clean.</a:t>
            </a:r>
            <a:endParaRPr lang="en-US" sz="1350" dirty="0"/>
          </a:p>
        </p:txBody>
      </p:sp>
      <p:sp>
        <p:nvSpPr>
          <p:cNvPr id="10" name="Text 8"/>
          <p:cNvSpPr/>
          <p:nvPr/>
        </p:nvSpPr>
        <p:spPr>
          <a:xfrm>
            <a:off x="6263640" y="3246120"/>
            <a:ext cx="5303520" cy="224028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700" dirty="0">
                <a:solidFill>
                  <a:srgbClr val="FFFFFF"/>
                </a:solidFill>
              </a:rPr>
              <a:t>IF IT SLIPS:</a:t>
            </a:r>
            <a:endParaRPr lang="en-US" sz="1700" dirty="0"/>
          </a:p>
          <a:p>
            <a:pPr indent="0" marL="0">
              <a:buNone/>
            </a:pPr>
            <a:r>
              <a:rPr lang="en-US" sz="1700" dirty="0">
                <a:solidFill>
                  <a:srgbClr val="FFFFFF"/>
                </a:solidFill>
              </a:rPr>
              <a:t>Back up. Find your space. Calm body. Try again.</a:t>
            </a:r>
            <a:endParaRPr lang="en-US" sz="1700" dirty="0"/>
          </a:p>
          <a:p>
            <a:pPr indent="0" marL="0">
              <a:buNone/>
            </a:pPr>
            <a:endParaRPr lang="en-US" sz="1700" dirty="0"/>
          </a:p>
          <a:p>
            <a:pPr indent="0" marL="0">
              <a:buNone/>
            </a:pPr>
            <a:r>
              <a:rPr lang="en-US" sz="1700" dirty="0">
                <a:solidFill>
                  <a:srgbClr val="FFFFFF"/>
                </a:solidFill>
              </a:rPr>
              <a:t>REFLECT:</a:t>
            </a:r>
            <a:endParaRPr lang="en-US" sz="1700" dirty="0"/>
          </a:p>
          <a:p>
            <a:pPr indent="0" marL="0">
              <a:buNone/>
            </a:pPr>
            <a:r>
              <a:rPr lang="en-US" sz="1700" dirty="0">
                <a:solidFill>
                  <a:srgbClr val="FFFFFF"/>
                </a:solidFill>
              </a:rPr>
              <a:t>What makes a line fall apart?</a:t>
            </a:r>
            <a:endParaRPr lang="en-US" sz="17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5060A"/>
        </a:solidFill>
      </p:bgPr>
    </p:bg>
    <p:spTree>
      <p:nvGrpSpPr>
        <p:cNvPr id="1" name=""/>
        <p:cNvGrpSpPr/>
        <p:nvPr/>
      </p:nvGrpSpPr>
      <p:grpSpPr>
        <a:xfrm>
          <a:off x="0" y="0"/>
          <a:ext cx="0" cy="0"/>
          <a:chOff x="0" y="0"/>
          <a:chExt cx="0" cy="0"/>
        </a:xfrm>
      </p:grpSpPr>
      <p:sp>
        <p:nvSpPr>
          <p:cNvPr id="2" name="Text 0"/>
          <p:cNvSpPr/>
          <p:nvPr/>
        </p:nvSpPr>
        <p:spPr>
          <a:xfrm>
            <a:off x="320040" y="164592"/>
            <a:ext cx="3063240" cy="219456"/>
          </a:xfrm>
          <a:prstGeom prst="rect">
            <a:avLst/>
          </a:prstGeom>
          <a:noFill/>
          <a:ln/>
        </p:spPr>
        <p:txBody>
          <a:bodyPr wrap="square" lIns="0" tIns="0" rIns="0" bIns="0" rtlCol="0" anchor="ctr"/>
          <a:lstStyle/>
          <a:p>
            <a:pPr indent="0" marL="0">
              <a:buNone/>
            </a:pPr>
            <a:r>
              <a:rPr lang="en-US" sz="1300" b="1" dirty="0">
                <a:solidFill>
                  <a:srgbClr val="00D9FF"/>
                </a:solidFill>
                <a:latin typeface="Arial" pitchFamily="34" charset="0"/>
                <a:ea typeface="Arial" pitchFamily="34" charset="-122"/>
                <a:cs typeface="Arial" pitchFamily="34" charset="-120"/>
              </a:rPr>
              <a:t>THE FIXES GAMES™</a:t>
            </a:r>
            <a:endParaRPr lang="en-US" sz="1300" dirty="0"/>
          </a:p>
        </p:txBody>
      </p:sp>
      <p:sp>
        <p:nvSpPr>
          <p:cNvPr id="3" name="Text 1"/>
          <p:cNvSpPr/>
          <p:nvPr/>
        </p:nvSpPr>
        <p:spPr>
          <a:xfrm>
            <a:off x="3840480" y="164592"/>
            <a:ext cx="4572000" cy="219456"/>
          </a:xfrm>
          <a:prstGeom prst="rect">
            <a:avLst/>
          </a:prstGeom>
          <a:noFill/>
          <a:ln/>
        </p:spPr>
        <p:txBody>
          <a:bodyPr wrap="square" lIns="0" tIns="0" rIns="0" bIns="0" rtlCol="0" anchor="ctr"/>
          <a:lstStyle/>
          <a:p>
            <a:pPr indent="0" marL="0">
              <a:buNone/>
            </a:pPr>
            <a:r>
              <a:rPr lang="en-US" sz="1000" dirty="0">
                <a:solidFill>
                  <a:srgbClr val="FFFFFF"/>
                </a:solidFill>
              </a:rPr>
              <a:t>A Classroom Behavior Field Day Reset</a:t>
            </a:r>
            <a:endParaRPr lang="en-US" sz="1000" dirty="0"/>
          </a:p>
        </p:txBody>
      </p:sp>
      <p:sp>
        <p:nvSpPr>
          <p:cNvPr id="4" name="Text 2"/>
          <p:cNvSpPr/>
          <p:nvPr/>
        </p:nvSpPr>
        <p:spPr>
          <a:xfrm>
            <a:off x="11247120" y="137160"/>
            <a:ext cx="594360" cy="292608"/>
          </a:xfrm>
          <a:prstGeom prst="rect">
            <a:avLst/>
          </a:prstGeom>
          <a:noFill/>
          <a:ln/>
        </p:spPr>
        <p:txBody>
          <a:bodyPr wrap="square" lIns="0" tIns="0" rIns="0" bIns="0" rtlCol="0" anchor="ctr"/>
          <a:lstStyle/>
          <a:p>
            <a:pPr algn="r" indent="0" marL="0">
              <a:buNone/>
            </a:pPr>
            <a:r>
              <a:rPr lang="en-US" sz="1600" b="1" dirty="0">
                <a:solidFill>
                  <a:srgbClr val="FF2AA3"/>
                </a:solidFill>
              </a:rPr>
              <a:t>02</a:t>
            </a:r>
            <a:endParaRPr lang="en-US" sz="1600" dirty="0"/>
          </a:p>
        </p:txBody>
      </p:sp>
      <p:sp>
        <p:nvSpPr>
          <p:cNvPr id="5" name="Shape 3"/>
          <p:cNvSpPr/>
          <p:nvPr/>
        </p:nvSpPr>
        <p:spPr>
          <a:xfrm>
            <a:off x="320040" y="475488"/>
            <a:ext cx="11521440" cy="0"/>
          </a:xfrm>
          <a:prstGeom prst="line">
            <a:avLst/>
          </a:prstGeom>
          <a:noFill/>
          <a:ln w="12700">
            <a:solidFill>
              <a:srgbClr val="FF2AA3">
                <a:alpha val="95000"/>
              </a:srgbClr>
            </a:solidFill>
            <a:prstDash val="solid"/>
          </a:ln>
        </p:spPr>
      </p:sp>
      <p:sp>
        <p:nvSpPr>
          <p:cNvPr id="6" name="Text 4"/>
          <p:cNvSpPr/>
          <p:nvPr/>
        </p:nvSpPr>
        <p:spPr>
          <a:xfrm>
            <a:off x="502920" y="749808"/>
            <a:ext cx="11155680" cy="685800"/>
          </a:xfrm>
          <a:prstGeom prst="rect">
            <a:avLst/>
          </a:prstGeom>
          <a:noFill/>
          <a:ln/>
        </p:spPr>
        <p:txBody>
          <a:bodyPr wrap="square" lIns="0" tIns="0" rIns="0" bIns="0" rtlCol="0" anchor="ctr">
            <a:normAutofit/>
          </a:bodyPr>
          <a:lstStyle/>
          <a:p>
            <a:pPr algn="ctr" indent="0" marL="0">
              <a:buNone/>
            </a:pPr>
            <a:r>
              <a:rPr lang="en-US" sz="3400" b="1" dirty="0">
                <a:solidFill>
                  <a:srgbClr val="FFFFFF"/>
                </a:solidFill>
              </a:rPr>
              <a:t>START HERE - QUICK CLASS RESET</a:t>
            </a:r>
            <a:endParaRPr lang="en-US" sz="3400" dirty="0"/>
          </a:p>
        </p:txBody>
      </p:sp>
      <p:sp>
        <p:nvSpPr>
          <p:cNvPr id="7" name="Text 5"/>
          <p:cNvSpPr/>
          <p:nvPr/>
        </p:nvSpPr>
        <p:spPr>
          <a:xfrm>
            <a:off x="685800" y="1737360"/>
            <a:ext cx="5394960" cy="320040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2000" dirty="0">
                <a:solidFill>
                  <a:srgbClr val="FFFFFF"/>
                </a:solidFill>
              </a:rPr>
              <a:t>1. Read the student kickoff script.</a:t>
            </a:r>
            <a:endParaRPr lang="en-US" sz="2000" dirty="0"/>
          </a:p>
          <a:p>
            <a:pPr indent="0" marL="0">
              <a:buNone/>
            </a:pPr>
            <a:r>
              <a:rPr lang="en-US" sz="2000" dirty="0">
                <a:solidFill>
                  <a:srgbClr val="FFFFFF"/>
                </a:solidFill>
              </a:rPr>
              <a:t>2. Say the Fix phrase.</a:t>
            </a:r>
            <a:endParaRPr lang="en-US" sz="2000" dirty="0"/>
          </a:p>
          <a:p>
            <a:pPr indent="0" marL="0">
              <a:buNone/>
            </a:pPr>
            <a:r>
              <a:rPr lang="en-US" sz="2000" dirty="0">
                <a:solidFill>
                  <a:srgbClr val="FFFFFF"/>
                </a:solidFill>
              </a:rPr>
              <a:t>3. Model the clean version.</a:t>
            </a:r>
            <a:endParaRPr lang="en-US" sz="2000" dirty="0"/>
          </a:p>
          <a:p>
            <a:pPr indent="0" marL="0">
              <a:buNone/>
            </a:pPr>
            <a:r>
              <a:rPr lang="en-US" sz="2000" dirty="0">
                <a:solidFill>
                  <a:srgbClr val="FFFFFF"/>
                </a:solidFill>
              </a:rPr>
              <a:t>4. Run one game.</a:t>
            </a:r>
            <a:endParaRPr lang="en-US" sz="2000" dirty="0"/>
          </a:p>
          <a:p>
            <a:pPr indent="0" marL="0">
              <a:buNone/>
            </a:pPr>
            <a:r>
              <a:rPr lang="en-US" sz="2000" dirty="0">
                <a:solidFill>
                  <a:srgbClr val="FFFFFF"/>
                </a:solidFill>
              </a:rPr>
              <a:t>5. Reflect before students leave.</a:t>
            </a:r>
            <a:endParaRPr lang="en-US" sz="2000" dirty="0"/>
          </a:p>
        </p:txBody>
      </p:sp>
      <p:sp>
        <p:nvSpPr>
          <p:cNvPr id="8" name="Text 6"/>
          <p:cNvSpPr/>
          <p:nvPr/>
        </p:nvSpPr>
        <p:spPr>
          <a:xfrm>
            <a:off x="6263640" y="1737360"/>
            <a:ext cx="5212080" cy="3200400"/>
          </a:xfrm>
          <a:prstGeom prst="rect">
            <a:avLst/>
          </a:prstGeom>
          <a:solidFill>
            <a:srgbClr val="10131A"/>
          </a:solidFill>
          <a:ln>
            <a:solidFill>
              <a:srgbClr val="FF2AA3"/>
            </a:solidFill>
          </a:ln>
        </p:spPr>
        <p:txBody>
          <a:bodyPr wrap="square" lIns="1778" tIns="1778" rIns="1778" bIns="1778" rtlCol="0" anchor="ctr">
            <a:normAutofit/>
          </a:bodyPr>
          <a:lstStyle/>
          <a:p>
            <a:pPr indent="0" marL="0">
              <a:buNone/>
            </a:pPr>
            <a:r>
              <a:rPr lang="en-US" sz="2200" b="1" dirty="0">
                <a:solidFill>
                  <a:srgbClr val="FFFFFF"/>
                </a:solidFill>
              </a:rPr>
              <a:t>If you only have 20 minutes:</a:t>
            </a:r>
            <a:endParaRPr lang="en-US" sz="2200" dirty="0"/>
          </a:p>
          <a:p>
            <a:pPr indent="0" marL="0">
              <a:buNone/>
            </a:pPr>
            <a:r>
              <a:rPr lang="en-US" sz="2200" b="1" dirty="0">
                <a:solidFill>
                  <a:srgbClr val="FFFFFF"/>
                </a:solidFill>
              </a:rPr>
              <a:t>Run 1 Fix + 1 game + 1 reflection.</a:t>
            </a:r>
            <a:endParaRPr lang="en-US" sz="2200" dirty="0"/>
          </a:p>
          <a:p>
            <a:pPr indent="0" marL="0">
              <a:buNone/>
            </a:pPr>
            <a:r>
              <a:rPr lang="en-US" sz="2200" b="1" dirty="0">
                <a:solidFill>
                  <a:srgbClr val="FFFFFF"/>
                </a:solidFill>
              </a:rPr>
              <a:t>That is enough to get started.</a:t>
            </a:r>
            <a:endParaRPr lang="en-US" sz="2200" dirty="0"/>
          </a:p>
        </p:txBody>
      </p:sp>
      <p:sp>
        <p:nvSpPr>
          <p:cNvPr id="9" name="Text 7"/>
          <p:cNvSpPr/>
          <p:nvPr/>
        </p:nvSpPr>
        <p:spPr>
          <a:xfrm>
            <a:off x="3291840" y="6217920"/>
            <a:ext cx="5669280" cy="320040"/>
          </a:xfrm>
          <a:prstGeom prst="rect">
            <a:avLst/>
          </a:prstGeom>
          <a:noFill/>
          <a:ln/>
        </p:spPr>
        <p:txBody>
          <a:bodyPr wrap="square" lIns="0" tIns="0" rIns="0" bIns="0" rtlCol="0" anchor="ctr"/>
          <a:lstStyle/>
          <a:p>
            <a:pPr algn="ctr" indent="0" marL="0">
              <a:buNone/>
            </a:pPr>
            <a:r>
              <a:rPr lang="en-US" sz="2000" b="1" dirty="0">
                <a:solidFill>
                  <a:srgbClr val="00D9FF"/>
                </a:solidFill>
              </a:rPr>
              <a:t>Fix the system. Not the kids.</a:t>
            </a:r>
            <a:endParaRPr lang="en-US" sz="2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05060A"/>
        </a:solidFill>
      </p:bgPr>
    </p:bg>
    <p:spTree>
      <p:nvGrpSpPr>
        <p:cNvPr id="1" name=""/>
        <p:cNvGrpSpPr/>
        <p:nvPr/>
      </p:nvGrpSpPr>
      <p:grpSpPr>
        <a:xfrm>
          <a:off x="0" y="0"/>
          <a:ext cx="0" cy="0"/>
          <a:chOff x="0" y="0"/>
          <a:chExt cx="0" cy="0"/>
        </a:xfrm>
      </p:grpSpPr>
      <p:sp>
        <p:nvSpPr>
          <p:cNvPr id="2" name="Text 0"/>
          <p:cNvSpPr/>
          <p:nvPr/>
        </p:nvSpPr>
        <p:spPr>
          <a:xfrm>
            <a:off x="320040" y="164592"/>
            <a:ext cx="3063240" cy="219456"/>
          </a:xfrm>
          <a:prstGeom prst="rect">
            <a:avLst/>
          </a:prstGeom>
          <a:noFill/>
          <a:ln/>
        </p:spPr>
        <p:txBody>
          <a:bodyPr wrap="square" lIns="0" tIns="0" rIns="0" bIns="0" rtlCol="0" anchor="ctr"/>
          <a:lstStyle/>
          <a:p>
            <a:pPr indent="0" marL="0">
              <a:buNone/>
            </a:pPr>
            <a:r>
              <a:rPr lang="en-US" sz="1300" b="1" dirty="0">
                <a:solidFill>
                  <a:srgbClr val="00D9FF"/>
                </a:solidFill>
                <a:latin typeface="Arial" pitchFamily="34" charset="0"/>
                <a:ea typeface="Arial" pitchFamily="34" charset="-122"/>
                <a:cs typeface="Arial" pitchFamily="34" charset="-120"/>
              </a:rPr>
              <a:t>THE FIXES GAMES™</a:t>
            </a:r>
            <a:endParaRPr lang="en-US" sz="1300" dirty="0"/>
          </a:p>
        </p:txBody>
      </p:sp>
      <p:sp>
        <p:nvSpPr>
          <p:cNvPr id="3" name="Text 1"/>
          <p:cNvSpPr/>
          <p:nvPr/>
        </p:nvSpPr>
        <p:spPr>
          <a:xfrm>
            <a:off x="3840480" y="164592"/>
            <a:ext cx="4572000" cy="219456"/>
          </a:xfrm>
          <a:prstGeom prst="rect">
            <a:avLst/>
          </a:prstGeom>
          <a:noFill/>
          <a:ln/>
        </p:spPr>
        <p:txBody>
          <a:bodyPr wrap="square" lIns="0" tIns="0" rIns="0" bIns="0" rtlCol="0" anchor="ctr"/>
          <a:lstStyle/>
          <a:p>
            <a:pPr indent="0" marL="0">
              <a:buNone/>
            </a:pPr>
            <a:r>
              <a:rPr lang="en-US" sz="1000" dirty="0">
                <a:solidFill>
                  <a:srgbClr val="FFFFFF"/>
                </a:solidFill>
              </a:rPr>
              <a:t>A Classroom Behavior Field Day Reset</a:t>
            </a:r>
            <a:endParaRPr lang="en-US" sz="1000" dirty="0"/>
          </a:p>
        </p:txBody>
      </p:sp>
      <p:sp>
        <p:nvSpPr>
          <p:cNvPr id="4" name="Text 2"/>
          <p:cNvSpPr/>
          <p:nvPr/>
        </p:nvSpPr>
        <p:spPr>
          <a:xfrm>
            <a:off x="11247120" y="137160"/>
            <a:ext cx="594360" cy="292608"/>
          </a:xfrm>
          <a:prstGeom prst="rect">
            <a:avLst/>
          </a:prstGeom>
          <a:noFill/>
          <a:ln/>
        </p:spPr>
        <p:txBody>
          <a:bodyPr wrap="square" lIns="0" tIns="0" rIns="0" bIns="0" rtlCol="0" anchor="ctr"/>
          <a:lstStyle/>
          <a:p>
            <a:pPr algn="r" indent="0" marL="0">
              <a:buNone/>
            </a:pPr>
            <a:r>
              <a:rPr lang="en-US" sz="1600" b="1" dirty="0">
                <a:solidFill>
                  <a:srgbClr val="FF2AA3"/>
                </a:solidFill>
              </a:rPr>
              <a:t>20</a:t>
            </a:r>
            <a:endParaRPr lang="en-US" sz="1600" dirty="0"/>
          </a:p>
        </p:txBody>
      </p:sp>
      <p:sp>
        <p:nvSpPr>
          <p:cNvPr id="5" name="Shape 3"/>
          <p:cNvSpPr/>
          <p:nvPr/>
        </p:nvSpPr>
        <p:spPr>
          <a:xfrm>
            <a:off x="320040" y="475488"/>
            <a:ext cx="11521440" cy="0"/>
          </a:xfrm>
          <a:prstGeom prst="line">
            <a:avLst/>
          </a:prstGeom>
          <a:noFill/>
          <a:ln w="12700">
            <a:solidFill>
              <a:srgbClr val="FF2AA3">
                <a:alpha val="95000"/>
              </a:srgbClr>
            </a:solidFill>
            <a:prstDash val="solid"/>
          </a:ln>
        </p:spPr>
      </p:sp>
      <p:sp>
        <p:nvSpPr>
          <p:cNvPr id="6" name="Text 4"/>
          <p:cNvSpPr/>
          <p:nvPr/>
        </p:nvSpPr>
        <p:spPr>
          <a:xfrm>
            <a:off x="502920" y="749808"/>
            <a:ext cx="11155680" cy="685800"/>
          </a:xfrm>
          <a:prstGeom prst="rect">
            <a:avLst/>
          </a:prstGeom>
          <a:noFill/>
          <a:ln/>
        </p:spPr>
        <p:txBody>
          <a:bodyPr wrap="square" lIns="0" tIns="0" rIns="0" bIns="0" rtlCol="0" anchor="ctr">
            <a:normAutofit/>
          </a:bodyPr>
          <a:lstStyle/>
          <a:p>
            <a:pPr algn="ctr" indent="0" marL="0">
              <a:buNone/>
            </a:pPr>
            <a:r>
              <a:rPr lang="en-US" sz="3400" b="1" dirty="0">
                <a:solidFill>
                  <a:srgbClr val="FFFFFF"/>
                </a:solidFill>
              </a:rPr>
              <a:t>QUIET HANDS CHALLENGE</a:t>
            </a:r>
            <a:endParaRPr lang="en-US" sz="3400" dirty="0"/>
          </a:p>
        </p:txBody>
      </p:sp>
      <p:sp>
        <p:nvSpPr>
          <p:cNvPr id="7" name="Text 5"/>
          <p:cNvSpPr/>
          <p:nvPr/>
        </p:nvSpPr>
        <p:spPr>
          <a:xfrm>
            <a:off x="594360" y="1554480"/>
            <a:ext cx="5394960" cy="141732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500" dirty="0">
                <a:solidFill>
                  <a:srgbClr val="FFFFFF"/>
                </a:solidFill>
              </a:rPr>
              <a:t>FIX: Waiting + Calm Body</a:t>
            </a:r>
            <a:endParaRPr lang="en-US" sz="1500" dirty="0"/>
          </a:p>
          <a:p>
            <a:pPr indent="0" marL="0">
              <a:buNone/>
            </a:pPr>
            <a:r>
              <a:rPr lang="en-US" sz="1500" dirty="0">
                <a:solidFill>
                  <a:srgbClr val="FFFFFF"/>
                </a:solidFill>
              </a:rPr>
              <a:t>OBJECTIVE: Students hold materials or wait with hands under control.</a:t>
            </a:r>
            <a:endParaRPr lang="en-US" sz="1500" dirty="0"/>
          </a:p>
          <a:p>
            <a:pPr indent="0" marL="0">
              <a:buNone/>
            </a:pPr>
            <a:r>
              <a:rPr lang="en-US" sz="1500" dirty="0">
                <a:solidFill>
                  <a:srgbClr val="FFFFFF"/>
                </a:solidFill>
              </a:rPr>
              <a:t>MATERIALS: Pencils, cards, beanbags, or small objects.</a:t>
            </a:r>
            <a:endParaRPr lang="en-US" sz="1500" dirty="0"/>
          </a:p>
        </p:txBody>
      </p:sp>
      <p:sp>
        <p:nvSpPr>
          <p:cNvPr id="8" name="Text 6"/>
          <p:cNvSpPr/>
          <p:nvPr/>
        </p:nvSpPr>
        <p:spPr>
          <a:xfrm>
            <a:off x="6263640" y="1554480"/>
            <a:ext cx="5303520" cy="1417320"/>
          </a:xfrm>
          <a:prstGeom prst="rect">
            <a:avLst/>
          </a:prstGeom>
          <a:solidFill>
            <a:srgbClr val="10131A"/>
          </a:solidFill>
          <a:ln>
            <a:solidFill>
              <a:srgbClr val="FF2AA3"/>
            </a:solidFill>
          </a:ln>
        </p:spPr>
        <p:txBody>
          <a:bodyPr wrap="square" lIns="1778" tIns="1778" rIns="1778" bIns="1778" rtlCol="0" anchor="ctr">
            <a:normAutofit/>
          </a:bodyPr>
          <a:lstStyle/>
          <a:p>
            <a:pPr indent="0" marL="0">
              <a:buNone/>
            </a:pPr>
            <a:r>
              <a:rPr lang="en-US" sz="1800" b="1" dirty="0">
                <a:solidFill>
                  <a:srgbClr val="FFFFFF"/>
                </a:solidFill>
              </a:rPr>
              <a:t>TEACHER SAYS:</a:t>
            </a:r>
            <a:endParaRPr lang="en-US" sz="1800" dirty="0"/>
          </a:p>
          <a:p>
            <a:pPr indent="0" marL="0">
              <a:buNone/>
            </a:pPr>
            <a:r>
              <a:rPr lang="en-US" sz="1800" b="1" dirty="0">
                <a:solidFill>
                  <a:srgbClr val="FFFFFF"/>
                </a:solidFill>
              </a:rPr>
              <a:t>Quiet hands means the object stays safe and still until it is time to use it.</a:t>
            </a:r>
            <a:endParaRPr lang="en-US" sz="1800" dirty="0"/>
          </a:p>
        </p:txBody>
      </p:sp>
      <p:sp>
        <p:nvSpPr>
          <p:cNvPr id="9" name="Text 7"/>
          <p:cNvSpPr/>
          <p:nvPr/>
        </p:nvSpPr>
        <p:spPr>
          <a:xfrm>
            <a:off x="594360" y="3246120"/>
            <a:ext cx="5394960" cy="2240280"/>
          </a:xfrm>
          <a:prstGeom prst="rect">
            <a:avLst/>
          </a:prstGeom>
          <a:solidFill>
            <a:srgbClr val="10131A"/>
          </a:solidFill>
          <a:ln>
            <a:solidFill>
              <a:srgbClr val="FFD400"/>
            </a:solidFill>
          </a:ln>
        </p:spPr>
        <p:txBody>
          <a:bodyPr wrap="square" lIns="1778" tIns="1778" rIns="1778" bIns="1778" rtlCol="0" anchor="ctr">
            <a:normAutofit/>
          </a:bodyPr>
          <a:lstStyle/>
          <a:p>
            <a:pPr indent="0" marL="0">
              <a:buNone/>
            </a:pPr>
            <a:r>
              <a:rPr lang="en-US" sz="1350" dirty="0">
                <a:solidFill>
                  <a:srgbClr val="FFFFFF"/>
                </a:solidFill>
              </a:rPr>
              <a:t>HOW TO RUN IT:</a:t>
            </a:r>
            <a:endParaRPr lang="en-US" sz="1350" dirty="0"/>
          </a:p>
          <a:p>
            <a:pPr indent="0" marL="0">
              <a:buNone/>
            </a:pPr>
            <a:r>
              <a:rPr lang="en-US" sz="1350" dirty="0">
                <a:solidFill>
                  <a:srgbClr val="FFFFFF"/>
                </a:solidFill>
              </a:rPr>
              <a:t>1. Give each student an object.</a:t>
            </a:r>
            <a:endParaRPr lang="en-US" sz="1350" dirty="0"/>
          </a:p>
          <a:p>
            <a:pPr indent="0" marL="0">
              <a:buNone/>
            </a:pPr>
            <a:r>
              <a:rPr lang="en-US" sz="1350" dirty="0">
                <a:solidFill>
                  <a:srgbClr val="FFFFFF"/>
                </a:solidFill>
              </a:rPr>
              <a:t>2. Students hold it calmly for 10 seconds.</a:t>
            </a:r>
            <a:endParaRPr lang="en-US" sz="1350" dirty="0"/>
          </a:p>
          <a:p>
            <a:pPr indent="0" marL="0">
              <a:buNone/>
            </a:pPr>
            <a:r>
              <a:rPr lang="en-US" sz="1350" dirty="0">
                <a:solidFill>
                  <a:srgbClr val="FFFFFF"/>
                </a:solidFill>
              </a:rPr>
              <a:t>3. Give a simple direction for using it.</a:t>
            </a:r>
            <a:endParaRPr lang="en-US" sz="1350" dirty="0"/>
          </a:p>
          <a:p>
            <a:pPr indent="0" marL="0">
              <a:buNone/>
            </a:pPr>
            <a:r>
              <a:rPr lang="en-US" sz="1350" dirty="0">
                <a:solidFill>
                  <a:srgbClr val="FFFFFF"/>
                </a:solidFill>
              </a:rPr>
              <a:t>4. Return to quiet hands.</a:t>
            </a:r>
            <a:endParaRPr lang="en-US" sz="1350" dirty="0"/>
          </a:p>
          <a:p>
            <a:pPr indent="0" marL="0">
              <a:buNone/>
            </a:pPr>
            <a:r>
              <a:rPr lang="en-US" sz="1350" dirty="0">
                <a:solidFill>
                  <a:srgbClr val="FFFFFF"/>
                </a:solidFill>
              </a:rPr>
              <a:t>5. Extend time if students are ready.</a:t>
            </a:r>
            <a:endParaRPr lang="en-US" sz="1350" dirty="0"/>
          </a:p>
        </p:txBody>
      </p:sp>
      <p:sp>
        <p:nvSpPr>
          <p:cNvPr id="10" name="Text 8"/>
          <p:cNvSpPr/>
          <p:nvPr/>
        </p:nvSpPr>
        <p:spPr>
          <a:xfrm>
            <a:off x="6263640" y="3246120"/>
            <a:ext cx="5303520" cy="224028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700" dirty="0">
                <a:solidFill>
                  <a:srgbClr val="FFFFFF"/>
                </a:solidFill>
              </a:rPr>
              <a:t>IF IT SLIPS:</a:t>
            </a:r>
            <a:endParaRPr lang="en-US" sz="1700" dirty="0"/>
          </a:p>
          <a:p>
            <a:pPr indent="0" marL="0">
              <a:buNone/>
            </a:pPr>
            <a:r>
              <a:rPr lang="en-US" sz="1700" dirty="0">
                <a:solidFill>
                  <a:srgbClr val="FFFFFF"/>
                </a:solidFill>
              </a:rPr>
              <a:t>Hands still. Object safe. Try again.</a:t>
            </a:r>
            <a:endParaRPr lang="en-US" sz="1700" dirty="0"/>
          </a:p>
          <a:p>
            <a:pPr indent="0" marL="0">
              <a:buNone/>
            </a:pPr>
            <a:endParaRPr lang="en-US" sz="1700" dirty="0"/>
          </a:p>
          <a:p>
            <a:pPr indent="0" marL="0">
              <a:buNone/>
            </a:pPr>
            <a:r>
              <a:rPr lang="en-US" sz="1700" dirty="0">
                <a:solidFill>
                  <a:srgbClr val="FFFFFF"/>
                </a:solidFill>
              </a:rPr>
              <a:t>REFLECT:</a:t>
            </a:r>
            <a:endParaRPr lang="en-US" sz="1700" dirty="0"/>
          </a:p>
          <a:p>
            <a:pPr indent="0" marL="0">
              <a:buNone/>
            </a:pPr>
            <a:r>
              <a:rPr lang="en-US" sz="1700" dirty="0">
                <a:solidFill>
                  <a:srgbClr val="FFFFFF"/>
                </a:solidFill>
              </a:rPr>
              <a:t>When do hands get busy before the job starts?</a:t>
            </a:r>
            <a:endParaRPr lang="en-US" sz="17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05060A"/>
        </a:solidFill>
      </p:bgPr>
    </p:bg>
    <p:spTree>
      <p:nvGrpSpPr>
        <p:cNvPr id="1" name=""/>
        <p:cNvGrpSpPr/>
        <p:nvPr/>
      </p:nvGrpSpPr>
      <p:grpSpPr>
        <a:xfrm>
          <a:off x="0" y="0"/>
          <a:ext cx="0" cy="0"/>
          <a:chOff x="0" y="0"/>
          <a:chExt cx="0" cy="0"/>
        </a:xfrm>
      </p:grpSpPr>
      <p:sp>
        <p:nvSpPr>
          <p:cNvPr id="2" name="Text 0"/>
          <p:cNvSpPr/>
          <p:nvPr/>
        </p:nvSpPr>
        <p:spPr>
          <a:xfrm>
            <a:off x="320040" y="164592"/>
            <a:ext cx="3063240" cy="219456"/>
          </a:xfrm>
          <a:prstGeom prst="rect">
            <a:avLst/>
          </a:prstGeom>
          <a:noFill/>
          <a:ln/>
        </p:spPr>
        <p:txBody>
          <a:bodyPr wrap="square" lIns="0" tIns="0" rIns="0" bIns="0" rtlCol="0" anchor="ctr"/>
          <a:lstStyle/>
          <a:p>
            <a:pPr indent="0" marL="0">
              <a:buNone/>
            </a:pPr>
            <a:r>
              <a:rPr lang="en-US" sz="1300" b="1" dirty="0">
                <a:solidFill>
                  <a:srgbClr val="00D9FF"/>
                </a:solidFill>
                <a:latin typeface="Arial" pitchFamily="34" charset="0"/>
                <a:ea typeface="Arial" pitchFamily="34" charset="-122"/>
                <a:cs typeface="Arial" pitchFamily="34" charset="-120"/>
              </a:rPr>
              <a:t>THE FIXES GAMES™</a:t>
            </a:r>
            <a:endParaRPr lang="en-US" sz="1300" dirty="0"/>
          </a:p>
        </p:txBody>
      </p:sp>
      <p:sp>
        <p:nvSpPr>
          <p:cNvPr id="3" name="Text 1"/>
          <p:cNvSpPr/>
          <p:nvPr/>
        </p:nvSpPr>
        <p:spPr>
          <a:xfrm>
            <a:off x="3840480" y="164592"/>
            <a:ext cx="4572000" cy="219456"/>
          </a:xfrm>
          <a:prstGeom prst="rect">
            <a:avLst/>
          </a:prstGeom>
          <a:noFill/>
          <a:ln/>
        </p:spPr>
        <p:txBody>
          <a:bodyPr wrap="square" lIns="0" tIns="0" rIns="0" bIns="0" rtlCol="0" anchor="ctr"/>
          <a:lstStyle/>
          <a:p>
            <a:pPr indent="0" marL="0">
              <a:buNone/>
            </a:pPr>
            <a:r>
              <a:rPr lang="en-US" sz="1000" dirty="0">
                <a:solidFill>
                  <a:srgbClr val="FFFFFF"/>
                </a:solidFill>
              </a:rPr>
              <a:t>A Classroom Behavior Field Day Reset</a:t>
            </a:r>
            <a:endParaRPr lang="en-US" sz="1000" dirty="0"/>
          </a:p>
        </p:txBody>
      </p:sp>
      <p:sp>
        <p:nvSpPr>
          <p:cNvPr id="4" name="Text 2"/>
          <p:cNvSpPr/>
          <p:nvPr/>
        </p:nvSpPr>
        <p:spPr>
          <a:xfrm>
            <a:off x="11247120" y="137160"/>
            <a:ext cx="594360" cy="292608"/>
          </a:xfrm>
          <a:prstGeom prst="rect">
            <a:avLst/>
          </a:prstGeom>
          <a:noFill/>
          <a:ln/>
        </p:spPr>
        <p:txBody>
          <a:bodyPr wrap="square" lIns="0" tIns="0" rIns="0" bIns="0" rtlCol="0" anchor="ctr"/>
          <a:lstStyle/>
          <a:p>
            <a:pPr algn="r" indent="0" marL="0">
              <a:buNone/>
            </a:pPr>
            <a:r>
              <a:rPr lang="en-US" sz="1600" b="1" dirty="0">
                <a:solidFill>
                  <a:srgbClr val="FF2AA3"/>
                </a:solidFill>
              </a:rPr>
              <a:t>21</a:t>
            </a:r>
            <a:endParaRPr lang="en-US" sz="1600" dirty="0"/>
          </a:p>
        </p:txBody>
      </p:sp>
      <p:sp>
        <p:nvSpPr>
          <p:cNvPr id="5" name="Shape 3"/>
          <p:cNvSpPr/>
          <p:nvPr/>
        </p:nvSpPr>
        <p:spPr>
          <a:xfrm>
            <a:off x="320040" y="475488"/>
            <a:ext cx="11521440" cy="0"/>
          </a:xfrm>
          <a:prstGeom prst="line">
            <a:avLst/>
          </a:prstGeom>
          <a:noFill/>
          <a:ln w="12700">
            <a:solidFill>
              <a:srgbClr val="FF2AA3">
                <a:alpha val="95000"/>
              </a:srgbClr>
            </a:solidFill>
            <a:prstDash val="solid"/>
          </a:ln>
        </p:spPr>
      </p:sp>
      <p:sp>
        <p:nvSpPr>
          <p:cNvPr id="6" name="Text 4"/>
          <p:cNvSpPr/>
          <p:nvPr/>
        </p:nvSpPr>
        <p:spPr>
          <a:xfrm>
            <a:off x="502920" y="749808"/>
            <a:ext cx="11155680" cy="685800"/>
          </a:xfrm>
          <a:prstGeom prst="rect">
            <a:avLst/>
          </a:prstGeom>
          <a:noFill/>
          <a:ln/>
        </p:spPr>
        <p:txBody>
          <a:bodyPr wrap="square" lIns="0" tIns="0" rIns="0" bIns="0" rtlCol="0" anchor="ctr">
            <a:normAutofit/>
          </a:bodyPr>
          <a:lstStyle/>
          <a:p>
            <a:pPr algn="ctr" indent="0" marL="0">
              <a:buNone/>
            </a:pPr>
            <a:r>
              <a:rPr lang="en-US" sz="3400" b="1" dirty="0">
                <a:solidFill>
                  <a:srgbClr val="FFFFFF"/>
                </a:solidFill>
              </a:rPr>
              <a:t>DAY 4 - RESPECT</a:t>
            </a:r>
            <a:endParaRPr lang="en-US" sz="3400" dirty="0"/>
          </a:p>
        </p:txBody>
      </p:sp>
      <p:sp>
        <p:nvSpPr>
          <p:cNvPr id="7" name="Text 5"/>
          <p:cNvSpPr/>
          <p:nvPr/>
        </p:nvSpPr>
        <p:spPr>
          <a:xfrm>
            <a:off x="640080" y="1600200"/>
            <a:ext cx="5212080" cy="114300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2400" b="1" dirty="0">
                <a:solidFill>
                  <a:srgbClr val="FFFFFF"/>
                </a:solidFill>
              </a:rPr>
              <a:t>FIX PHRASE:</a:t>
            </a:r>
            <a:endParaRPr lang="en-US" sz="2400" dirty="0"/>
          </a:p>
          <a:p>
            <a:pPr indent="0" marL="0">
              <a:buNone/>
            </a:pPr>
            <a:r>
              <a:rPr lang="en-US" sz="2400" b="1" dirty="0">
                <a:solidFill>
                  <a:srgbClr val="FFFFFF"/>
                </a:solidFill>
              </a:rPr>
              <a:t>Words, tone, and face match.</a:t>
            </a:r>
            <a:endParaRPr lang="en-US" sz="2400" dirty="0"/>
          </a:p>
        </p:txBody>
      </p:sp>
      <p:sp>
        <p:nvSpPr>
          <p:cNvPr id="8" name="Text 6"/>
          <p:cNvSpPr/>
          <p:nvPr/>
        </p:nvSpPr>
        <p:spPr>
          <a:xfrm>
            <a:off x="6080760" y="1600200"/>
            <a:ext cx="5440680" cy="2560320"/>
          </a:xfrm>
          <a:prstGeom prst="rect">
            <a:avLst/>
          </a:prstGeom>
          <a:solidFill>
            <a:srgbClr val="10131A"/>
          </a:solidFill>
          <a:ln>
            <a:solidFill>
              <a:srgbClr val="FF2AA3"/>
            </a:solidFill>
          </a:ln>
        </p:spPr>
        <p:txBody>
          <a:bodyPr wrap="square" lIns="1778" tIns="1778" rIns="1778" bIns="1778" rtlCol="0" anchor="ctr">
            <a:normAutofit/>
          </a:bodyPr>
          <a:lstStyle/>
          <a:p>
            <a:pPr indent="0" marL="0">
              <a:buNone/>
            </a:pPr>
            <a:r>
              <a:rPr lang="en-US" sz="1500" dirty="0">
                <a:solidFill>
                  <a:srgbClr val="FFFFFF"/>
                </a:solidFill>
              </a:rPr>
              <a:t>KICKOFF SCRIPT:</a:t>
            </a:r>
            <a:endParaRPr lang="en-US" sz="1500" dirty="0"/>
          </a:p>
          <a:p>
            <a:pPr indent="0" marL="0">
              <a:buNone/>
            </a:pPr>
            <a:r>
              <a:rPr lang="en-US" sz="1500" dirty="0">
                <a:solidFill>
                  <a:srgbClr val="FFFFFF"/>
                </a:solidFill>
              </a:rPr>
              <a:t>Today we practice respect. Respect is not just polite words. It is words, tone, and face matching the message. We can disagree, lose, wait, and retry without turning the moment into a problem.</a:t>
            </a:r>
            <a:endParaRPr lang="en-US" sz="1500" dirty="0"/>
          </a:p>
        </p:txBody>
      </p:sp>
      <p:sp>
        <p:nvSpPr>
          <p:cNvPr id="9" name="Text 7"/>
          <p:cNvSpPr/>
          <p:nvPr/>
        </p:nvSpPr>
        <p:spPr>
          <a:xfrm>
            <a:off x="640080" y="3017520"/>
            <a:ext cx="5212080" cy="2103120"/>
          </a:xfrm>
          <a:prstGeom prst="rect">
            <a:avLst/>
          </a:prstGeom>
          <a:solidFill>
            <a:srgbClr val="10131A"/>
          </a:solidFill>
          <a:ln>
            <a:solidFill>
              <a:srgbClr val="FFD400"/>
            </a:solidFill>
          </a:ln>
        </p:spPr>
        <p:txBody>
          <a:bodyPr wrap="square" lIns="1778" tIns="1778" rIns="1778" bIns="1778" rtlCol="0" anchor="ctr">
            <a:normAutofit/>
          </a:bodyPr>
          <a:lstStyle/>
          <a:p>
            <a:pPr indent="0" marL="0">
              <a:buNone/>
            </a:pPr>
            <a:r>
              <a:rPr lang="en-US" sz="1800" dirty="0">
                <a:solidFill>
                  <a:srgbClr val="FFFFFF"/>
                </a:solidFill>
              </a:rPr>
              <a:t>TODAY'S FLOW:</a:t>
            </a:r>
            <a:endParaRPr lang="en-US" sz="1800" dirty="0"/>
          </a:p>
          <a:p>
            <a:pPr indent="0" marL="0">
              <a:buNone/>
            </a:pPr>
            <a:r>
              <a:rPr lang="en-US" sz="1800" dirty="0">
                <a:solidFill>
                  <a:srgbClr val="FFFFFF"/>
                </a:solidFill>
              </a:rPr>
              <a:t>1. Say the phrase.</a:t>
            </a:r>
            <a:endParaRPr lang="en-US" sz="1800" dirty="0"/>
          </a:p>
          <a:p>
            <a:pPr indent="0" marL="0">
              <a:buNone/>
            </a:pPr>
            <a:r>
              <a:rPr lang="en-US" sz="1800" dirty="0">
                <a:solidFill>
                  <a:srgbClr val="FFFFFF"/>
                </a:solidFill>
              </a:rPr>
              <a:t>2. Show the clean version.</a:t>
            </a:r>
            <a:endParaRPr lang="en-US" sz="1800" dirty="0"/>
          </a:p>
          <a:p>
            <a:pPr indent="0" marL="0">
              <a:buNone/>
            </a:pPr>
            <a:r>
              <a:rPr lang="en-US" sz="1800" dirty="0">
                <a:solidFill>
                  <a:srgbClr val="FFFFFF"/>
                </a:solidFill>
              </a:rPr>
              <a:t>3. Run the station.</a:t>
            </a:r>
            <a:endParaRPr lang="en-US" sz="1800" dirty="0"/>
          </a:p>
          <a:p>
            <a:pPr indent="0" marL="0">
              <a:buNone/>
            </a:pPr>
            <a:r>
              <a:rPr lang="en-US" sz="1800" dirty="0">
                <a:solidFill>
                  <a:srgbClr val="FFFFFF"/>
                </a:solidFill>
              </a:rPr>
              <a:t>4. Reset if needed.</a:t>
            </a:r>
            <a:endParaRPr lang="en-US" sz="1800" dirty="0"/>
          </a:p>
          <a:p>
            <a:pPr indent="0" marL="0">
              <a:buNone/>
            </a:pPr>
            <a:r>
              <a:rPr lang="en-US" sz="1800" dirty="0">
                <a:solidFill>
                  <a:srgbClr val="FFFFFF"/>
                </a:solidFill>
              </a:rPr>
              <a:t>5. Reflect.</a:t>
            </a:r>
            <a:endParaRPr lang="en-US" sz="1800" dirty="0"/>
          </a:p>
        </p:txBody>
      </p:sp>
      <p:sp>
        <p:nvSpPr>
          <p:cNvPr id="10" name="Text 8"/>
          <p:cNvSpPr/>
          <p:nvPr/>
        </p:nvSpPr>
        <p:spPr>
          <a:xfrm>
            <a:off x="6080760" y="4389120"/>
            <a:ext cx="5440680" cy="118872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700" dirty="0">
                <a:solidFill>
                  <a:srgbClr val="FFFFFF"/>
                </a:solidFill>
              </a:rPr>
              <a:t>TEACHER MOVE:</a:t>
            </a:r>
            <a:endParaRPr lang="en-US" sz="1700" dirty="0"/>
          </a:p>
          <a:p>
            <a:pPr indent="0" marL="0">
              <a:buNone/>
            </a:pPr>
            <a:r>
              <a:rPr lang="en-US" sz="1700" dirty="0">
                <a:solidFill>
                  <a:srgbClr val="FFFFFF"/>
                </a:solidFill>
              </a:rPr>
              <a:t>Keep examples school-safe. Model small slips: eye roll, sarcastic tone, ignoring a partner, or grabbing materials.</a:t>
            </a:r>
            <a:endParaRPr lang="en-US" sz="17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05060A"/>
        </a:solidFill>
      </p:bgPr>
    </p:bg>
    <p:spTree>
      <p:nvGrpSpPr>
        <p:cNvPr id="1" name=""/>
        <p:cNvGrpSpPr/>
        <p:nvPr/>
      </p:nvGrpSpPr>
      <p:grpSpPr>
        <a:xfrm>
          <a:off x="0" y="0"/>
          <a:ext cx="0" cy="0"/>
          <a:chOff x="0" y="0"/>
          <a:chExt cx="0" cy="0"/>
        </a:xfrm>
      </p:grpSpPr>
      <p:sp>
        <p:nvSpPr>
          <p:cNvPr id="2" name="Text 0"/>
          <p:cNvSpPr/>
          <p:nvPr/>
        </p:nvSpPr>
        <p:spPr>
          <a:xfrm>
            <a:off x="320040" y="164592"/>
            <a:ext cx="3063240" cy="219456"/>
          </a:xfrm>
          <a:prstGeom prst="rect">
            <a:avLst/>
          </a:prstGeom>
          <a:noFill/>
          <a:ln/>
        </p:spPr>
        <p:txBody>
          <a:bodyPr wrap="square" lIns="0" tIns="0" rIns="0" bIns="0" rtlCol="0" anchor="ctr"/>
          <a:lstStyle/>
          <a:p>
            <a:pPr indent="0" marL="0">
              <a:buNone/>
            </a:pPr>
            <a:r>
              <a:rPr lang="en-US" sz="1300" b="1" dirty="0">
                <a:solidFill>
                  <a:srgbClr val="00D9FF"/>
                </a:solidFill>
                <a:latin typeface="Arial" pitchFamily="34" charset="0"/>
                <a:ea typeface="Arial" pitchFamily="34" charset="-122"/>
                <a:cs typeface="Arial" pitchFamily="34" charset="-120"/>
              </a:rPr>
              <a:t>THE FIXES GAMES™</a:t>
            </a:r>
            <a:endParaRPr lang="en-US" sz="1300" dirty="0"/>
          </a:p>
        </p:txBody>
      </p:sp>
      <p:sp>
        <p:nvSpPr>
          <p:cNvPr id="3" name="Text 1"/>
          <p:cNvSpPr/>
          <p:nvPr/>
        </p:nvSpPr>
        <p:spPr>
          <a:xfrm>
            <a:off x="3840480" y="164592"/>
            <a:ext cx="4572000" cy="219456"/>
          </a:xfrm>
          <a:prstGeom prst="rect">
            <a:avLst/>
          </a:prstGeom>
          <a:noFill/>
          <a:ln/>
        </p:spPr>
        <p:txBody>
          <a:bodyPr wrap="square" lIns="0" tIns="0" rIns="0" bIns="0" rtlCol="0" anchor="ctr"/>
          <a:lstStyle/>
          <a:p>
            <a:pPr indent="0" marL="0">
              <a:buNone/>
            </a:pPr>
            <a:r>
              <a:rPr lang="en-US" sz="1000" dirty="0">
                <a:solidFill>
                  <a:srgbClr val="FFFFFF"/>
                </a:solidFill>
              </a:rPr>
              <a:t>A Classroom Behavior Field Day Reset</a:t>
            </a:r>
            <a:endParaRPr lang="en-US" sz="1000" dirty="0"/>
          </a:p>
        </p:txBody>
      </p:sp>
      <p:sp>
        <p:nvSpPr>
          <p:cNvPr id="4" name="Text 2"/>
          <p:cNvSpPr/>
          <p:nvPr/>
        </p:nvSpPr>
        <p:spPr>
          <a:xfrm>
            <a:off x="11247120" y="137160"/>
            <a:ext cx="594360" cy="292608"/>
          </a:xfrm>
          <a:prstGeom prst="rect">
            <a:avLst/>
          </a:prstGeom>
          <a:noFill/>
          <a:ln/>
        </p:spPr>
        <p:txBody>
          <a:bodyPr wrap="square" lIns="0" tIns="0" rIns="0" bIns="0" rtlCol="0" anchor="ctr"/>
          <a:lstStyle/>
          <a:p>
            <a:pPr algn="r" indent="0" marL="0">
              <a:buNone/>
            </a:pPr>
            <a:r>
              <a:rPr lang="en-US" sz="1600" b="1" dirty="0">
                <a:solidFill>
                  <a:srgbClr val="FF2AA3"/>
                </a:solidFill>
              </a:rPr>
              <a:t>22</a:t>
            </a:r>
            <a:endParaRPr lang="en-US" sz="1600" dirty="0"/>
          </a:p>
        </p:txBody>
      </p:sp>
      <p:sp>
        <p:nvSpPr>
          <p:cNvPr id="5" name="Shape 3"/>
          <p:cNvSpPr/>
          <p:nvPr/>
        </p:nvSpPr>
        <p:spPr>
          <a:xfrm>
            <a:off x="320040" y="475488"/>
            <a:ext cx="11521440" cy="0"/>
          </a:xfrm>
          <a:prstGeom prst="line">
            <a:avLst/>
          </a:prstGeom>
          <a:noFill/>
          <a:ln w="12700">
            <a:solidFill>
              <a:srgbClr val="FF2AA3">
                <a:alpha val="95000"/>
              </a:srgbClr>
            </a:solidFill>
            <a:prstDash val="solid"/>
          </a:ln>
        </p:spPr>
      </p:sp>
      <p:sp>
        <p:nvSpPr>
          <p:cNvPr id="6" name="Text 4"/>
          <p:cNvSpPr/>
          <p:nvPr/>
        </p:nvSpPr>
        <p:spPr>
          <a:xfrm>
            <a:off x="502920" y="749808"/>
            <a:ext cx="11155680" cy="685800"/>
          </a:xfrm>
          <a:prstGeom prst="rect">
            <a:avLst/>
          </a:prstGeom>
          <a:noFill/>
          <a:ln/>
        </p:spPr>
        <p:txBody>
          <a:bodyPr wrap="square" lIns="0" tIns="0" rIns="0" bIns="0" rtlCol="0" anchor="ctr">
            <a:normAutofit/>
          </a:bodyPr>
          <a:lstStyle/>
          <a:p>
            <a:pPr algn="ctr" indent="0" marL="0">
              <a:buNone/>
            </a:pPr>
            <a:r>
              <a:rPr lang="en-US" sz="3400" b="1" dirty="0">
                <a:solidFill>
                  <a:srgbClr val="FFFFFF"/>
                </a:solidFill>
              </a:rPr>
              <a:t>TONE MATCH</a:t>
            </a:r>
            <a:endParaRPr lang="en-US" sz="3400" dirty="0"/>
          </a:p>
        </p:txBody>
      </p:sp>
      <p:sp>
        <p:nvSpPr>
          <p:cNvPr id="7" name="Text 5"/>
          <p:cNvSpPr/>
          <p:nvPr/>
        </p:nvSpPr>
        <p:spPr>
          <a:xfrm>
            <a:off x="594360" y="1554480"/>
            <a:ext cx="5394960" cy="141732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500" dirty="0">
                <a:solidFill>
                  <a:srgbClr val="FFFFFF"/>
                </a:solidFill>
              </a:rPr>
              <a:t>FIX: Respect</a:t>
            </a:r>
            <a:endParaRPr lang="en-US" sz="1500" dirty="0"/>
          </a:p>
          <a:p>
            <a:pPr indent="0" marL="0">
              <a:buNone/>
            </a:pPr>
            <a:r>
              <a:rPr lang="en-US" sz="1500" dirty="0">
                <a:solidFill>
                  <a:srgbClr val="FFFFFF"/>
                </a:solidFill>
              </a:rPr>
              <a:t>OBJECTIVE: Students practice saying the same words with respectful tone.</a:t>
            </a:r>
            <a:endParaRPr lang="en-US" sz="1500" dirty="0"/>
          </a:p>
          <a:p>
            <a:pPr indent="0" marL="0">
              <a:buNone/>
            </a:pPr>
            <a:r>
              <a:rPr lang="en-US" sz="1500" dirty="0">
                <a:solidFill>
                  <a:srgbClr val="FFFFFF"/>
                </a:solidFill>
              </a:rPr>
              <a:t>MATERIALS: Scenario cards or teacher prompts.</a:t>
            </a:r>
            <a:endParaRPr lang="en-US" sz="1500" dirty="0"/>
          </a:p>
        </p:txBody>
      </p:sp>
      <p:sp>
        <p:nvSpPr>
          <p:cNvPr id="8" name="Text 6"/>
          <p:cNvSpPr/>
          <p:nvPr/>
        </p:nvSpPr>
        <p:spPr>
          <a:xfrm>
            <a:off x="6263640" y="1554480"/>
            <a:ext cx="5303520" cy="1417320"/>
          </a:xfrm>
          <a:prstGeom prst="rect">
            <a:avLst/>
          </a:prstGeom>
          <a:solidFill>
            <a:srgbClr val="10131A"/>
          </a:solidFill>
          <a:ln>
            <a:solidFill>
              <a:srgbClr val="FF2AA3"/>
            </a:solidFill>
          </a:ln>
        </p:spPr>
        <p:txBody>
          <a:bodyPr wrap="square" lIns="1778" tIns="1778" rIns="1778" bIns="1778" rtlCol="0" anchor="ctr">
            <a:normAutofit/>
          </a:bodyPr>
          <a:lstStyle/>
          <a:p>
            <a:pPr indent="0" marL="0">
              <a:buNone/>
            </a:pPr>
            <a:r>
              <a:rPr lang="en-US" sz="1800" b="1" dirty="0">
                <a:solidFill>
                  <a:srgbClr val="FFFFFF"/>
                </a:solidFill>
              </a:rPr>
              <a:t>TEACHER SAYS:</a:t>
            </a:r>
            <a:endParaRPr lang="en-US" sz="1800" dirty="0"/>
          </a:p>
          <a:p>
            <a:pPr indent="0" marL="0">
              <a:buNone/>
            </a:pPr>
            <a:r>
              <a:rPr lang="en-US" sz="1800" b="1" dirty="0">
                <a:solidFill>
                  <a:srgbClr val="FFFFFF"/>
                </a:solidFill>
              </a:rPr>
              <a:t>The words matter. The tone matters too. Make them match.</a:t>
            </a:r>
            <a:endParaRPr lang="en-US" sz="1800" dirty="0"/>
          </a:p>
        </p:txBody>
      </p:sp>
      <p:sp>
        <p:nvSpPr>
          <p:cNvPr id="9" name="Text 7"/>
          <p:cNvSpPr/>
          <p:nvPr/>
        </p:nvSpPr>
        <p:spPr>
          <a:xfrm>
            <a:off x="594360" y="3246120"/>
            <a:ext cx="5394960" cy="2240280"/>
          </a:xfrm>
          <a:prstGeom prst="rect">
            <a:avLst/>
          </a:prstGeom>
          <a:solidFill>
            <a:srgbClr val="10131A"/>
          </a:solidFill>
          <a:ln>
            <a:solidFill>
              <a:srgbClr val="FFD400"/>
            </a:solidFill>
          </a:ln>
        </p:spPr>
        <p:txBody>
          <a:bodyPr wrap="square" lIns="1778" tIns="1778" rIns="1778" bIns="1778" rtlCol="0" anchor="ctr">
            <a:normAutofit/>
          </a:bodyPr>
          <a:lstStyle/>
          <a:p>
            <a:pPr indent="0" marL="0">
              <a:buNone/>
            </a:pPr>
            <a:r>
              <a:rPr lang="en-US" sz="1350" dirty="0">
                <a:solidFill>
                  <a:srgbClr val="FFFFFF"/>
                </a:solidFill>
              </a:rPr>
              <a:t>HOW TO RUN IT:</a:t>
            </a:r>
            <a:endParaRPr lang="en-US" sz="1350" dirty="0"/>
          </a:p>
          <a:p>
            <a:pPr indent="0" marL="0">
              <a:buNone/>
            </a:pPr>
            <a:r>
              <a:rPr lang="en-US" sz="1350" dirty="0">
                <a:solidFill>
                  <a:srgbClr val="FFFFFF"/>
                </a:solidFill>
              </a:rPr>
              <a:t>1. Give students a simple phrase.</a:t>
            </a:r>
            <a:endParaRPr lang="en-US" sz="1350" dirty="0"/>
          </a:p>
          <a:p>
            <a:pPr indent="0" marL="0">
              <a:buNone/>
            </a:pPr>
            <a:r>
              <a:rPr lang="en-US" sz="1350" dirty="0">
                <a:solidFill>
                  <a:srgbClr val="FFFFFF"/>
                </a:solidFill>
              </a:rPr>
              <a:t>2. Teacher models a disrespectful tone.</a:t>
            </a:r>
            <a:endParaRPr lang="en-US" sz="1350" dirty="0"/>
          </a:p>
          <a:p>
            <a:pPr indent="0" marL="0">
              <a:buNone/>
            </a:pPr>
            <a:r>
              <a:rPr lang="en-US" sz="1350" dirty="0">
                <a:solidFill>
                  <a:srgbClr val="FFFFFF"/>
                </a:solidFill>
              </a:rPr>
              <a:t>3. Students identify what made it miss.</a:t>
            </a:r>
            <a:endParaRPr lang="en-US" sz="1350" dirty="0"/>
          </a:p>
          <a:p>
            <a:pPr indent="0" marL="0">
              <a:buNone/>
            </a:pPr>
            <a:r>
              <a:rPr lang="en-US" sz="1350" dirty="0">
                <a:solidFill>
                  <a:srgbClr val="FFFFFF"/>
                </a:solidFill>
              </a:rPr>
              <a:t>4. Students practice the respectful version.</a:t>
            </a:r>
            <a:endParaRPr lang="en-US" sz="1350" dirty="0"/>
          </a:p>
          <a:p>
            <a:pPr indent="0" marL="0">
              <a:buNone/>
            </a:pPr>
            <a:r>
              <a:rPr lang="en-US" sz="1350" dirty="0">
                <a:solidFill>
                  <a:srgbClr val="FFFFFF"/>
                </a:solidFill>
              </a:rPr>
              <a:t>5. Try 3 to 5 phrases.</a:t>
            </a:r>
            <a:endParaRPr lang="en-US" sz="1350" dirty="0"/>
          </a:p>
        </p:txBody>
      </p:sp>
      <p:sp>
        <p:nvSpPr>
          <p:cNvPr id="10" name="Text 8"/>
          <p:cNvSpPr/>
          <p:nvPr/>
        </p:nvSpPr>
        <p:spPr>
          <a:xfrm>
            <a:off x="6263640" y="3246120"/>
            <a:ext cx="5303520" cy="224028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700" dirty="0">
                <a:solidFill>
                  <a:srgbClr val="FFFFFF"/>
                </a:solidFill>
              </a:rPr>
              <a:t>IF IT SLIPS:</a:t>
            </a:r>
            <a:endParaRPr lang="en-US" sz="1700" dirty="0"/>
          </a:p>
          <a:p>
            <a:pPr indent="0" marL="0">
              <a:buNone/>
            </a:pPr>
            <a:r>
              <a:rPr lang="en-US" sz="1700" dirty="0">
                <a:solidFill>
                  <a:srgbClr val="FFFFFF"/>
                </a:solidFill>
              </a:rPr>
              <a:t>Same words. Better tone. Try again.</a:t>
            </a:r>
            <a:endParaRPr lang="en-US" sz="1700" dirty="0"/>
          </a:p>
          <a:p>
            <a:pPr indent="0" marL="0">
              <a:buNone/>
            </a:pPr>
            <a:endParaRPr lang="en-US" sz="1700" dirty="0"/>
          </a:p>
          <a:p>
            <a:pPr indent="0" marL="0">
              <a:buNone/>
            </a:pPr>
            <a:r>
              <a:rPr lang="en-US" sz="1700" dirty="0">
                <a:solidFill>
                  <a:srgbClr val="FFFFFF"/>
                </a:solidFill>
              </a:rPr>
              <a:t>REFLECT:</a:t>
            </a:r>
            <a:endParaRPr lang="en-US" sz="1700" dirty="0"/>
          </a:p>
          <a:p>
            <a:pPr indent="0" marL="0">
              <a:buNone/>
            </a:pPr>
            <a:r>
              <a:rPr lang="en-US" sz="1700" dirty="0">
                <a:solidFill>
                  <a:srgbClr val="FFFFFF"/>
                </a:solidFill>
              </a:rPr>
              <a:t>How can tone change the message?</a:t>
            </a:r>
            <a:endParaRPr lang="en-US" sz="17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05060A"/>
        </a:solidFill>
      </p:bgPr>
    </p:bg>
    <p:spTree>
      <p:nvGrpSpPr>
        <p:cNvPr id="1" name=""/>
        <p:cNvGrpSpPr/>
        <p:nvPr/>
      </p:nvGrpSpPr>
      <p:grpSpPr>
        <a:xfrm>
          <a:off x="0" y="0"/>
          <a:ext cx="0" cy="0"/>
          <a:chOff x="0" y="0"/>
          <a:chExt cx="0" cy="0"/>
        </a:xfrm>
      </p:grpSpPr>
      <p:sp>
        <p:nvSpPr>
          <p:cNvPr id="2" name="Text 0"/>
          <p:cNvSpPr/>
          <p:nvPr/>
        </p:nvSpPr>
        <p:spPr>
          <a:xfrm>
            <a:off x="320040" y="164592"/>
            <a:ext cx="3063240" cy="219456"/>
          </a:xfrm>
          <a:prstGeom prst="rect">
            <a:avLst/>
          </a:prstGeom>
          <a:noFill/>
          <a:ln/>
        </p:spPr>
        <p:txBody>
          <a:bodyPr wrap="square" lIns="0" tIns="0" rIns="0" bIns="0" rtlCol="0" anchor="ctr"/>
          <a:lstStyle/>
          <a:p>
            <a:pPr indent="0" marL="0">
              <a:buNone/>
            </a:pPr>
            <a:r>
              <a:rPr lang="en-US" sz="1300" b="1" dirty="0">
                <a:solidFill>
                  <a:srgbClr val="00D9FF"/>
                </a:solidFill>
                <a:latin typeface="Arial" pitchFamily="34" charset="0"/>
                <a:ea typeface="Arial" pitchFamily="34" charset="-122"/>
                <a:cs typeface="Arial" pitchFamily="34" charset="-120"/>
              </a:rPr>
              <a:t>THE FIXES GAMES™</a:t>
            </a:r>
            <a:endParaRPr lang="en-US" sz="1300" dirty="0"/>
          </a:p>
        </p:txBody>
      </p:sp>
      <p:sp>
        <p:nvSpPr>
          <p:cNvPr id="3" name="Text 1"/>
          <p:cNvSpPr/>
          <p:nvPr/>
        </p:nvSpPr>
        <p:spPr>
          <a:xfrm>
            <a:off x="3840480" y="164592"/>
            <a:ext cx="4572000" cy="219456"/>
          </a:xfrm>
          <a:prstGeom prst="rect">
            <a:avLst/>
          </a:prstGeom>
          <a:noFill/>
          <a:ln/>
        </p:spPr>
        <p:txBody>
          <a:bodyPr wrap="square" lIns="0" tIns="0" rIns="0" bIns="0" rtlCol="0" anchor="ctr"/>
          <a:lstStyle/>
          <a:p>
            <a:pPr indent="0" marL="0">
              <a:buNone/>
            </a:pPr>
            <a:r>
              <a:rPr lang="en-US" sz="1000" dirty="0">
                <a:solidFill>
                  <a:srgbClr val="FFFFFF"/>
                </a:solidFill>
              </a:rPr>
              <a:t>A Classroom Behavior Field Day Reset</a:t>
            </a:r>
            <a:endParaRPr lang="en-US" sz="1000" dirty="0"/>
          </a:p>
        </p:txBody>
      </p:sp>
      <p:sp>
        <p:nvSpPr>
          <p:cNvPr id="4" name="Text 2"/>
          <p:cNvSpPr/>
          <p:nvPr/>
        </p:nvSpPr>
        <p:spPr>
          <a:xfrm>
            <a:off x="11247120" y="137160"/>
            <a:ext cx="594360" cy="292608"/>
          </a:xfrm>
          <a:prstGeom prst="rect">
            <a:avLst/>
          </a:prstGeom>
          <a:noFill/>
          <a:ln/>
        </p:spPr>
        <p:txBody>
          <a:bodyPr wrap="square" lIns="0" tIns="0" rIns="0" bIns="0" rtlCol="0" anchor="ctr"/>
          <a:lstStyle/>
          <a:p>
            <a:pPr algn="r" indent="0" marL="0">
              <a:buNone/>
            </a:pPr>
            <a:r>
              <a:rPr lang="en-US" sz="1600" b="1" dirty="0">
                <a:solidFill>
                  <a:srgbClr val="FF2AA3"/>
                </a:solidFill>
              </a:rPr>
              <a:t>23</a:t>
            </a:r>
            <a:endParaRPr lang="en-US" sz="1600" dirty="0"/>
          </a:p>
        </p:txBody>
      </p:sp>
      <p:sp>
        <p:nvSpPr>
          <p:cNvPr id="5" name="Shape 3"/>
          <p:cNvSpPr/>
          <p:nvPr/>
        </p:nvSpPr>
        <p:spPr>
          <a:xfrm>
            <a:off x="320040" y="475488"/>
            <a:ext cx="11521440" cy="0"/>
          </a:xfrm>
          <a:prstGeom prst="line">
            <a:avLst/>
          </a:prstGeom>
          <a:noFill/>
          <a:ln w="12700">
            <a:solidFill>
              <a:srgbClr val="FF2AA3">
                <a:alpha val="95000"/>
              </a:srgbClr>
            </a:solidFill>
            <a:prstDash val="solid"/>
          </a:ln>
        </p:spPr>
      </p:sp>
      <p:sp>
        <p:nvSpPr>
          <p:cNvPr id="6" name="Text 4"/>
          <p:cNvSpPr/>
          <p:nvPr/>
        </p:nvSpPr>
        <p:spPr>
          <a:xfrm>
            <a:off x="502920" y="749808"/>
            <a:ext cx="11155680" cy="685800"/>
          </a:xfrm>
          <a:prstGeom prst="rect">
            <a:avLst/>
          </a:prstGeom>
          <a:noFill/>
          <a:ln/>
        </p:spPr>
        <p:txBody>
          <a:bodyPr wrap="square" lIns="0" tIns="0" rIns="0" bIns="0" rtlCol="0" anchor="ctr">
            <a:normAutofit/>
          </a:bodyPr>
          <a:lstStyle/>
          <a:p>
            <a:pPr algn="ctr" indent="0" marL="0">
              <a:buNone/>
            </a:pPr>
            <a:r>
              <a:rPr lang="en-US" sz="3400" b="1" dirty="0">
                <a:solidFill>
                  <a:srgbClr val="FFFFFF"/>
                </a:solidFill>
              </a:rPr>
              <a:t>RESPECT RESET SCENARIOS</a:t>
            </a:r>
            <a:endParaRPr lang="en-US" sz="3400" dirty="0"/>
          </a:p>
        </p:txBody>
      </p:sp>
      <p:sp>
        <p:nvSpPr>
          <p:cNvPr id="7" name="Text 5"/>
          <p:cNvSpPr/>
          <p:nvPr/>
        </p:nvSpPr>
        <p:spPr>
          <a:xfrm>
            <a:off x="594360" y="1554480"/>
            <a:ext cx="5394960" cy="141732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500" dirty="0">
                <a:solidFill>
                  <a:srgbClr val="FFFFFF"/>
                </a:solidFill>
              </a:rPr>
              <a:t>FIX: Respect</a:t>
            </a:r>
            <a:endParaRPr lang="en-US" sz="1500" dirty="0"/>
          </a:p>
          <a:p>
            <a:pPr indent="0" marL="0">
              <a:buNone/>
            </a:pPr>
            <a:r>
              <a:rPr lang="en-US" sz="1500" dirty="0">
                <a:solidFill>
                  <a:srgbClr val="FFFFFF"/>
                </a:solidFill>
              </a:rPr>
              <a:t>OBJECTIVE: Students practice respectful responses to common classroom moments.</a:t>
            </a:r>
            <a:endParaRPr lang="en-US" sz="1500" dirty="0"/>
          </a:p>
          <a:p>
            <a:pPr indent="0" marL="0">
              <a:buNone/>
            </a:pPr>
            <a:r>
              <a:rPr lang="en-US" sz="1500" dirty="0">
                <a:solidFill>
                  <a:srgbClr val="FFFFFF"/>
                </a:solidFill>
              </a:rPr>
              <a:t>MATERIALS: Scenario cards.</a:t>
            </a:r>
            <a:endParaRPr lang="en-US" sz="1500" dirty="0"/>
          </a:p>
        </p:txBody>
      </p:sp>
      <p:sp>
        <p:nvSpPr>
          <p:cNvPr id="8" name="Text 6"/>
          <p:cNvSpPr/>
          <p:nvPr/>
        </p:nvSpPr>
        <p:spPr>
          <a:xfrm>
            <a:off x="6263640" y="1554480"/>
            <a:ext cx="5303520" cy="1417320"/>
          </a:xfrm>
          <a:prstGeom prst="rect">
            <a:avLst/>
          </a:prstGeom>
          <a:solidFill>
            <a:srgbClr val="10131A"/>
          </a:solidFill>
          <a:ln>
            <a:solidFill>
              <a:srgbClr val="FF2AA3"/>
            </a:solidFill>
          </a:ln>
        </p:spPr>
        <p:txBody>
          <a:bodyPr wrap="square" lIns="1778" tIns="1778" rIns="1778" bIns="1778" rtlCol="0" anchor="ctr">
            <a:normAutofit/>
          </a:bodyPr>
          <a:lstStyle/>
          <a:p>
            <a:pPr indent="0" marL="0">
              <a:buNone/>
            </a:pPr>
            <a:r>
              <a:rPr lang="en-US" sz="1800" b="1" dirty="0">
                <a:solidFill>
                  <a:srgbClr val="FFFFFF"/>
                </a:solidFill>
              </a:rPr>
              <a:t>TEACHER SAYS:</a:t>
            </a:r>
            <a:endParaRPr lang="en-US" sz="1800" dirty="0"/>
          </a:p>
          <a:p>
            <a:pPr indent="0" marL="0">
              <a:buNone/>
            </a:pPr>
            <a:r>
              <a:rPr lang="en-US" sz="1800" b="1" dirty="0">
                <a:solidFill>
                  <a:srgbClr val="FFFFFF"/>
                </a:solidFill>
              </a:rPr>
              <a:t>We are not acting perfect. We are practicing the reset.</a:t>
            </a:r>
            <a:endParaRPr lang="en-US" sz="1800" dirty="0"/>
          </a:p>
        </p:txBody>
      </p:sp>
      <p:sp>
        <p:nvSpPr>
          <p:cNvPr id="9" name="Text 7"/>
          <p:cNvSpPr/>
          <p:nvPr/>
        </p:nvSpPr>
        <p:spPr>
          <a:xfrm>
            <a:off x="594360" y="3246120"/>
            <a:ext cx="5394960" cy="2240280"/>
          </a:xfrm>
          <a:prstGeom prst="rect">
            <a:avLst/>
          </a:prstGeom>
          <a:solidFill>
            <a:srgbClr val="10131A"/>
          </a:solidFill>
          <a:ln>
            <a:solidFill>
              <a:srgbClr val="FFD400"/>
            </a:solidFill>
          </a:ln>
        </p:spPr>
        <p:txBody>
          <a:bodyPr wrap="square" lIns="1778" tIns="1778" rIns="1778" bIns="1778" rtlCol="0" anchor="ctr">
            <a:normAutofit/>
          </a:bodyPr>
          <a:lstStyle/>
          <a:p>
            <a:pPr indent="0" marL="0">
              <a:buNone/>
            </a:pPr>
            <a:r>
              <a:rPr lang="en-US" sz="1350" dirty="0">
                <a:solidFill>
                  <a:srgbClr val="FFFFFF"/>
                </a:solidFill>
              </a:rPr>
              <a:t>HOW TO RUN IT:</a:t>
            </a:r>
            <a:endParaRPr lang="en-US" sz="1350" dirty="0"/>
          </a:p>
          <a:p>
            <a:pPr indent="0" marL="0">
              <a:buNone/>
            </a:pPr>
            <a:r>
              <a:rPr lang="en-US" sz="1350" dirty="0">
                <a:solidFill>
                  <a:srgbClr val="FFFFFF"/>
                </a:solidFill>
              </a:rPr>
              <a:t>1. Read a short scenario.</a:t>
            </a:r>
            <a:endParaRPr lang="en-US" sz="1350" dirty="0"/>
          </a:p>
          <a:p>
            <a:pPr indent="0" marL="0">
              <a:buNone/>
            </a:pPr>
            <a:r>
              <a:rPr lang="en-US" sz="1350" dirty="0">
                <a:solidFill>
                  <a:srgbClr val="FFFFFF"/>
                </a:solidFill>
              </a:rPr>
              <a:t>2. Students show the messy response silently or with roleplay.</a:t>
            </a:r>
            <a:endParaRPr lang="en-US" sz="1350" dirty="0"/>
          </a:p>
          <a:p>
            <a:pPr indent="0" marL="0">
              <a:buNone/>
            </a:pPr>
            <a:r>
              <a:rPr lang="en-US" sz="1350" dirty="0">
                <a:solidFill>
                  <a:srgbClr val="FFFFFF"/>
                </a:solidFill>
              </a:rPr>
              <a:t>3. Students show the respectful reset.</a:t>
            </a:r>
            <a:endParaRPr lang="en-US" sz="1350" dirty="0"/>
          </a:p>
          <a:p>
            <a:pPr indent="0" marL="0">
              <a:buNone/>
            </a:pPr>
            <a:r>
              <a:rPr lang="en-US" sz="1350" dirty="0">
                <a:solidFill>
                  <a:srgbClr val="FFFFFF"/>
                </a:solidFill>
              </a:rPr>
              <a:t>4. Name the words, tone, and face that worked.</a:t>
            </a:r>
            <a:endParaRPr lang="en-US" sz="1350" dirty="0"/>
          </a:p>
          <a:p>
            <a:pPr indent="0" marL="0">
              <a:buNone/>
            </a:pPr>
            <a:r>
              <a:rPr lang="en-US" sz="1350" dirty="0">
                <a:solidFill>
                  <a:srgbClr val="FFFFFF"/>
                </a:solidFill>
              </a:rPr>
              <a:t>5. Rerun with a new partner.</a:t>
            </a:r>
            <a:endParaRPr lang="en-US" sz="1350" dirty="0"/>
          </a:p>
        </p:txBody>
      </p:sp>
      <p:sp>
        <p:nvSpPr>
          <p:cNvPr id="10" name="Text 8"/>
          <p:cNvSpPr/>
          <p:nvPr/>
        </p:nvSpPr>
        <p:spPr>
          <a:xfrm>
            <a:off x="6263640" y="3246120"/>
            <a:ext cx="5303520" cy="224028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700" dirty="0">
                <a:solidFill>
                  <a:srgbClr val="FFFFFF"/>
                </a:solidFill>
              </a:rPr>
              <a:t>IF IT SLIPS:</a:t>
            </a:r>
            <a:endParaRPr lang="en-US" sz="1700" dirty="0"/>
          </a:p>
          <a:p>
            <a:pPr indent="0" marL="0">
              <a:buNone/>
            </a:pPr>
            <a:r>
              <a:rPr lang="en-US" sz="1700" dirty="0">
                <a:solidFill>
                  <a:srgbClr val="FFFFFF"/>
                </a:solidFill>
              </a:rPr>
              <a:t>Reset the words. Reset the tone. Reset the face.</a:t>
            </a:r>
            <a:endParaRPr lang="en-US" sz="1700" dirty="0"/>
          </a:p>
          <a:p>
            <a:pPr indent="0" marL="0">
              <a:buNone/>
            </a:pPr>
            <a:endParaRPr lang="en-US" sz="1700" dirty="0"/>
          </a:p>
          <a:p>
            <a:pPr indent="0" marL="0">
              <a:buNone/>
            </a:pPr>
            <a:r>
              <a:rPr lang="en-US" sz="1700" dirty="0">
                <a:solidFill>
                  <a:srgbClr val="FFFFFF"/>
                </a:solidFill>
              </a:rPr>
              <a:t>REFLECT:</a:t>
            </a:r>
            <a:endParaRPr lang="en-US" sz="1700" dirty="0"/>
          </a:p>
          <a:p>
            <a:pPr indent="0" marL="0">
              <a:buNone/>
            </a:pPr>
            <a:r>
              <a:rPr lang="en-US" sz="1700" dirty="0">
                <a:solidFill>
                  <a:srgbClr val="FFFFFF"/>
                </a:solidFill>
              </a:rPr>
              <a:t>Which respectful response felt useful?</a:t>
            </a:r>
            <a:endParaRPr lang="en-US" sz="17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05060A"/>
        </a:solidFill>
      </p:bgPr>
    </p:bg>
    <p:spTree>
      <p:nvGrpSpPr>
        <p:cNvPr id="1" name=""/>
        <p:cNvGrpSpPr/>
        <p:nvPr/>
      </p:nvGrpSpPr>
      <p:grpSpPr>
        <a:xfrm>
          <a:off x="0" y="0"/>
          <a:ext cx="0" cy="0"/>
          <a:chOff x="0" y="0"/>
          <a:chExt cx="0" cy="0"/>
        </a:xfrm>
      </p:grpSpPr>
      <p:sp>
        <p:nvSpPr>
          <p:cNvPr id="2" name="Text 0"/>
          <p:cNvSpPr/>
          <p:nvPr/>
        </p:nvSpPr>
        <p:spPr>
          <a:xfrm>
            <a:off x="320040" y="164592"/>
            <a:ext cx="3063240" cy="219456"/>
          </a:xfrm>
          <a:prstGeom prst="rect">
            <a:avLst/>
          </a:prstGeom>
          <a:noFill/>
          <a:ln/>
        </p:spPr>
        <p:txBody>
          <a:bodyPr wrap="square" lIns="0" tIns="0" rIns="0" bIns="0" rtlCol="0" anchor="ctr"/>
          <a:lstStyle/>
          <a:p>
            <a:pPr indent="0" marL="0">
              <a:buNone/>
            </a:pPr>
            <a:r>
              <a:rPr lang="en-US" sz="1300" b="1" dirty="0">
                <a:solidFill>
                  <a:srgbClr val="00D9FF"/>
                </a:solidFill>
                <a:latin typeface="Arial" pitchFamily="34" charset="0"/>
                <a:ea typeface="Arial" pitchFamily="34" charset="-122"/>
                <a:cs typeface="Arial" pitchFamily="34" charset="-120"/>
              </a:rPr>
              <a:t>THE FIXES GAMES™</a:t>
            </a:r>
            <a:endParaRPr lang="en-US" sz="1300" dirty="0"/>
          </a:p>
        </p:txBody>
      </p:sp>
      <p:sp>
        <p:nvSpPr>
          <p:cNvPr id="3" name="Text 1"/>
          <p:cNvSpPr/>
          <p:nvPr/>
        </p:nvSpPr>
        <p:spPr>
          <a:xfrm>
            <a:off x="3840480" y="164592"/>
            <a:ext cx="4572000" cy="219456"/>
          </a:xfrm>
          <a:prstGeom prst="rect">
            <a:avLst/>
          </a:prstGeom>
          <a:noFill/>
          <a:ln/>
        </p:spPr>
        <p:txBody>
          <a:bodyPr wrap="square" lIns="0" tIns="0" rIns="0" bIns="0" rtlCol="0" anchor="ctr"/>
          <a:lstStyle/>
          <a:p>
            <a:pPr indent="0" marL="0">
              <a:buNone/>
            </a:pPr>
            <a:r>
              <a:rPr lang="en-US" sz="1000" dirty="0">
                <a:solidFill>
                  <a:srgbClr val="FFFFFF"/>
                </a:solidFill>
              </a:rPr>
              <a:t>A Classroom Behavior Field Day Reset</a:t>
            </a:r>
            <a:endParaRPr lang="en-US" sz="1000" dirty="0"/>
          </a:p>
        </p:txBody>
      </p:sp>
      <p:sp>
        <p:nvSpPr>
          <p:cNvPr id="4" name="Text 2"/>
          <p:cNvSpPr/>
          <p:nvPr/>
        </p:nvSpPr>
        <p:spPr>
          <a:xfrm>
            <a:off x="11247120" y="137160"/>
            <a:ext cx="594360" cy="292608"/>
          </a:xfrm>
          <a:prstGeom prst="rect">
            <a:avLst/>
          </a:prstGeom>
          <a:noFill/>
          <a:ln/>
        </p:spPr>
        <p:txBody>
          <a:bodyPr wrap="square" lIns="0" tIns="0" rIns="0" bIns="0" rtlCol="0" anchor="ctr"/>
          <a:lstStyle/>
          <a:p>
            <a:pPr algn="r" indent="0" marL="0">
              <a:buNone/>
            </a:pPr>
            <a:r>
              <a:rPr lang="en-US" sz="1600" b="1" dirty="0">
                <a:solidFill>
                  <a:srgbClr val="FF2AA3"/>
                </a:solidFill>
              </a:rPr>
              <a:t>24</a:t>
            </a:r>
            <a:endParaRPr lang="en-US" sz="1600" dirty="0"/>
          </a:p>
        </p:txBody>
      </p:sp>
      <p:sp>
        <p:nvSpPr>
          <p:cNvPr id="5" name="Shape 3"/>
          <p:cNvSpPr/>
          <p:nvPr/>
        </p:nvSpPr>
        <p:spPr>
          <a:xfrm>
            <a:off x="320040" y="475488"/>
            <a:ext cx="11521440" cy="0"/>
          </a:xfrm>
          <a:prstGeom prst="line">
            <a:avLst/>
          </a:prstGeom>
          <a:noFill/>
          <a:ln w="12700">
            <a:solidFill>
              <a:srgbClr val="FF2AA3">
                <a:alpha val="95000"/>
              </a:srgbClr>
            </a:solidFill>
            <a:prstDash val="solid"/>
          </a:ln>
        </p:spPr>
      </p:sp>
      <p:sp>
        <p:nvSpPr>
          <p:cNvPr id="6" name="Text 4"/>
          <p:cNvSpPr/>
          <p:nvPr/>
        </p:nvSpPr>
        <p:spPr>
          <a:xfrm>
            <a:off x="502920" y="749808"/>
            <a:ext cx="11155680" cy="685800"/>
          </a:xfrm>
          <a:prstGeom prst="rect">
            <a:avLst/>
          </a:prstGeom>
          <a:noFill/>
          <a:ln/>
        </p:spPr>
        <p:txBody>
          <a:bodyPr wrap="square" lIns="0" tIns="0" rIns="0" bIns="0" rtlCol="0" anchor="ctr">
            <a:normAutofit/>
          </a:bodyPr>
          <a:lstStyle/>
          <a:p>
            <a:pPr algn="ctr" indent="0" marL="0">
              <a:buNone/>
            </a:pPr>
            <a:r>
              <a:rPr lang="en-US" sz="3400" b="1" dirty="0">
                <a:solidFill>
                  <a:srgbClr val="FFFFFF"/>
                </a:solidFill>
              </a:rPr>
              <a:t>COMPLIMENT PASS</a:t>
            </a:r>
            <a:endParaRPr lang="en-US" sz="3400" dirty="0"/>
          </a:p>
        </p:txBody>
      </p:sp>
      <p:sp>
        <p:nvSpPr>
          <p:cNvPr id="7" name="Text 5"/>
          <p:cNvSpPr/>
          <p:nvPr/>
        </p:nvSpPr>
        <p:spPr>
          <a:xfrm>
            <a:off x="594360" y="1554480"/>
            <a:ext cx="5394960" cy="141732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500" dirty="0">
                <a:solidFill>
                  <a:srgbClr val="FFFFFF"/>
                </a:solidFill>
              </a:rPr>
              <a:t>FIX: Respect</a:t>
            </a:r>
            <a:endParaRPr lang="en-US" sz="1500" dirty="0"/>
          </a:p>
          <a:p>
            <a:pPr indent="0" marL="0">
              <a:buNone/>
            </a:pPr>
            <a:r>
              <a:rPr lang="en-US" sz="1500" dirty="0">
                <a:solidFill>
                  <a:srgbClr val="FFFFFF"/>
                </a:solidFill>
              </a:rPr>
              <a:t>OBJECTIVE: Students give specific, respectful encouragement.</a:t>
            </a:r>
            <a:endParaRPr lang="en-US" sz="1500" dirty="0"/>
          </a:p>
          <a:p>
            <a:pPr indent="0" marL="0">
              <a:buNone/>
            </a:pPr>
            <a:r>
              <a:rPr lang="en-US" sz="1500" dirty="0">
                <a:solidFill>
                  <a:srgbClr val="FFFFFF"/>
                </a:solidFill>
              </a:rPr>
              <a:t>MATERIALS: Soft ball, card, or no materials.</a:t>
            </a:r>
            <a:endParaRPr lang="en-US" sz="1500" dirty="0"/>
          </a:p>
        </p:txBody>
      </p:sp>
      <p:sp>
        <p:nvSpPr>
          <p:cNvPr id="8" name="Text 6"/>
          <p:cNvSpPr/>
          <p:nvPr/>
        </p:nvSpPr>
        <p:spPr>
          <a:xfrm>
            <a:off x="6263640" y="1554480"/>
            <a:ext cx="5303520" cy="1417320"/>
          </a:xfrm>
          <a:prstGeom prst="rect">
            <a:avLst/>
          </a:prstGeom>
          <a:solidFill>
            <a:srgbClr val="10131A"/>
          </a:solidFill>
          <a:ln>
            <a:solidFill>
              <a:srgbClr val="FF2AA3"/>
            </a:solidFill>
          </a:ln>
        </p:spPr>
        <p:txBody>
          <a:bodyPr wrap="square" lIns="1778" tIns="1778" rIns="1778" bIns="1778" rtlCol="0" anchor="ctr">
            <a:normAutofit/>
          </a:bodyPr>
          <a:lstStyle/>
          <a:p>
            <a:pPr indent="0" marL="0">
              <a:buNone/>
            </a:pPr>
            <a:r>
              <a:rPr lang="en-US" sz="1800" b="1" dirty="0">
                <a:solidFill>
                  <a:srgbClr val="FFFFFF"/>
                </a:solidFill>
              </a:rPr>
              <a:t>TEACHER SAYS:</a:t>
            </a:r>
            <a:endParaRPr lang="en-US" sz="1800" dirty="0"/>
          </a:p>
          <a:p>
            <a:pPr indent="0" marL="0">
              <a:buNone/>
            </a:pPr>
            <a:r>
              <a:rPr lang="en-US" sz="1800" b="1" dirty="0">
                <a:solidFill>
                  <a:srgbClr val="FFFFFF"/>
                </a:solidFill>
              </a:rPr>
              <a:t>Respect is stronger when it is specific. Name the action you noticed.</a:t>
            </a:r>
            <a:endParaRPr lang="en-US" sz="1800" dirty="0"/>
          </a:p>
        </p:txBody>
      </p:sp>
      <p:sp>
        <p:nvSpPr>
          <p:cNvPr id="9" name="Text 7"/>
          <p:cNvSpPr/>
          <p:nvPr/>
        </p:nvSpPr>
        <p:spPr>
          <a:xfrm>
            <a:off x="594360" y="3246120"/>
            <a:ext cx="5394960" cy="2240280"/>
          </a:xfrm>
          <a:prstGeom prst="rect">
            <a:avLst/>
          </a:prstGeom>
          <a:solidFill>
            <a:srgbClr val="10131A"/>
          </a:solidFill>
          <a:ln>
            <a:solidFill>
              <a:srgbClr val="FFD400"/>
            </a:solidFill>
          </a:ln>
        </p:spPr>
        <p:txBody>
          <a:bodyPr wrap="square" lIns="1778" tIns="1778" rIns="1778" bIns="1778" rtlCol="0" anchor="ctr">
            <a:normAutofit/>
          </a:bodyPr>
          <a:lstStyle/>
          <a:p>
            <a:pPr indent="0" marL="0">
              <a:buNone/>
            </a:pPr>
            <a:r>
              <a:rPr lang="en-US" sz="1350" dirty="0">
                <a:solidFill>
                  <a:srgbClr val="FFFFFF"/>
                </a:solidFill>
              </a:rPr>
              <a:t>HOW TO RUN IT:</a:t>
            </a:r>
            <a:endParaRPr lang="en-US" sz="1350" dirty="0"/>
          </a:p>
          <a:p>
            <a:pPr indent="0" marL="0">
              <a:buNone/>
            </a:pPr>
            <a:r>
              <a:rPr lang="en-US" sz="1350" dirty="0">
                <a:solidFill>
                  <a:srgbClr val="FFFFFF"/>
                </a:solidFill>
              </a:rPr>
              <a:t>1. Student gives a specific compliment to a peer.</a:t>
            </a:r>
            <a:endParaRPr lang="en-US" sz="1350" dirty="0"/>
          </a:p>
          <a:p>
            <a:pPr indent="0" marL="0">
              <a:buNone/>
            </a:pPr>
            <a:r>
              <a:rPr lang="en-US" sz="1350" dirty="0">
                <a:solidFill>
                  <a:srgbClr val="FFFFFF"/>
                </a:solidFill>
              </a:rPr>
              <a:t>2. Pass the item to that peer.</a:t>
            </a:r>
            <a:endParaRPr lang="en-US" sz="1350" dirty="0"/>
          </a:p>
          <a:p>
            <a:pPr indent="0" marL="0">
              <a:buNone/>
            </a:pPr>
            <a:r>
              <a:rPr lang="en-US" sz="1350" dirty="0">
                <a:solidFill>
                  <a:srgbClr val="FFFFFF"/>
                </a:solidFill>
              </a:rPr>
              <a:t>3. Peer gives a new specific compliment.</a:t>
            </a:r>
            <a:endParaRPr lang="en-US" sz="1350" dirty="0"/>
          </a:p>
          <a:p>
            <a:pPr indent="0" marL="0">
              <a:buNone/>
            </a:pPr>
            <a:r>
              <a:rPr lang="en-US" sz="1350" dirty="0">
                <a:solidFill>
                  <a:srgbClr val="FFFFFF"/>
                </a:solidFill>
              </a:rPr>
              <a:t>4. Continue around the group.</a:t>
            </a:r>
            <a:endParaRPr lang="en-US" sz="1350" dirty="0"/>
          </a:p>
          <a:p>
            <a:pPr indent="0" marL="0">
              <a:buNone/>
            </a:pPr>
            <a:r>
              <a:rPr lang="en-US" sz="1350" dirty="0">
                <a:solidFill>
                  <a:srgbClr val="FFFFFF"/>
                </a:solidFill>
              </a:rPr>
              <a:t>5. Rerun vague compliments as specific ones.</a:t>
            </a:r>
            <a:endParaRPr lang="en-US" sz="1350" dirty="0"/>
          </a:p>
        </p:txBody>
      </p:sp>
      <p:sp>
        <p:nvSpPr>
          <p:cNvPr id="10" name="Text 8"/>
          <p:cNvSpPr/>
          <p:nvPr/>
        </p:nvSpPr>
        <p:spPr>
          <a:xfrm>
            <a:off x="6263640" y="3246120"/>
            <a:ext cx="5303520" cy="224028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700" dirty="0">
                <a:solidFill>
                  <a:srgbClr val="FFFFFF"/>
                </a:solidFill>
              </a:rPr>
              <a:t>IF IT SLIPS:</a:t>
            </a:r>
            <a:endParaRPr lang="en-US" sz="1700" dirty="0"/>
          </a:p>
          <a:p>
            <a:pPr indent="0" marL="0">
              <a:buNone/>
            </a:pPr>
            <a:r>
              <a:rPr lang="en-US" sz="1700" dirty="0">
                <a:solidFill>
                  <a:srgbClr val="FFFFFF"/>
                </a:solidFill>
              </a:rPr>
              <a:t>Make it specific. What did they do?</a:t>
            </a:r>
            <a:endParaRPr lang="en-US" sz="1700" dirty="0"/>
          </a:p>
          <a:p>
            <a:pPr indent="0" marL="0">
              <a:buNone/>
            </a:pPr>
            <a:endParaRPr lang="en-US" sz="1700" dirty="0"/>
          </a:p>
          <a:p>
            <a:pPr indent="0" marL="0">
              <a:buNone/>
            </a:pPr>
            <a:r>
              <a:rPr lang="en-US" sz="1700" dirty="0">
                <a:solidFill>
                  <a:srgbClr val="FFFFFF"/>
                </a:solidFill>
              </a:rPr>
              <a:t>REFLECT:</a:t>
            </a:r>
            <a:endParaRPr lang="en-US" sz="1700" dirty="0"/>
          </a:p>
          <a:p>
            <a:pPr indent="0" marL="0">
              <a:buNone/>
            </a:pPr>
            <a:r>
              <a:rPr lang="en-US" sz="1700" dirty="0">
                <a:solidFill>
                  <a:srgbClr val="FFFFFF"/>
                </a:solidFill>
              </a:rPr>
              <a:t>How did a specific compliment feel different?</a:t>
            </a:r>
            <a:endParaRPr lang="en-US" sz="17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05060A"/>
        </a:solidFill>
      </p:bgPr>
    </p:bg>
    <p:spTree>
      <p:nvGrpSpPr>
        <p:cNvPr id="1" name=""/>
        <p:cNvGrpSpPr/>
        <p:nvPr/>
      </p:nvGrpSpPr>
      <p:grpSpPr>
        <a:xfrm>
          <a:off x="0" y="0"/>
          <a:ext cx="0" cy="0"/>
          <a:chOff x="0" y="0"/>
          <a:chExt cx="0" cy="0"/>
        </a:xfrm>
      </p:grpSpPr>
      <p:sp>
        <p:nvSpPr>
          <p:cNvPr id="2" name="Text 0"/>
          <p:cNvSpPr/>
          <p:nvPr/>
        </p:nvSpPr>
        <p:spPr>
          <a:xfrm>
            <a:off x="320040" y="164592"/>
            <a:ext cx="3063240" cy="219456"/>
          </a:xfrm>
          <a:prstGeom prst="rect">
            <a:avLst/>
          </a:prstGeom>
          <a:noFill/>
          <a:ln/>
        </p:spPr>
        <p:txBody>
          <a:bodyPr wrap="square" lIns="0" tIns="0" rIns="0" bIns="0" rtlCol="0" anchor="ctr"/>
          <a:lstStyle/>
          <a:p>
            <a:pPr indent="0" marL="0">
              <a:buNone/>
            </a:pPr>
            <a:r>
              <a:rPr lang="en-US" sz="1300" b="1" dirty="0">
                <a:solidFill>
                  <a:srgbClr val="00D9FF"/>
                </a:solidFill>
                <a:latin typeface="Arial" pitchFamily="34" charset="0"/>
                <a:ea typeface="Arial" pitchFamily="34" charset="-122"/>
                <a:cs typeface="Arial" pitchFamily="34" charset="-120"/>
              </a:rPr>
              <a:t>THE FIXES GAMES™</a:t>
            </a:r>
            <a:endParaRPr lang="en-US" sz="1300" dirty="0"/>
          </a:p>
        </p:txBody>
      </p:sp>
      <p:sp>
        <p:nvSpPr>
          <p:cNvPr id="3" name="Text 1"/>
          <p:cNvSpPr/>
          <p:nvPr/>
        </p:nvSpPr>
        <p:spPr>
          <a:xfrm>
            <a:off x="3840480" y="164592"/>
            <a:ext cx="4572000" cy="219456"/>
          </a:xfrm>
          <a:prstGeom prst="rect">
            <a:avLst/>
          </a:prstGeom>
          <a:noFill/>
          <a:ln/>
        </p:spPr>
        <p:txBody>
          <a:bodyPr wrap="square" lIns="0" tIns="0" rIns="0" bIns="0" rtlCol="0" anchor="ctr"/>
          <a:lstStyle/>
          <a:p>
            <a:pPr indent="0" marL="0">
              <a:buNone/>
            </a:pPr>
            <a:r>
              <a:rPr lang="en-US" sz="1000" dirty="0">
                <a:solidFill>
                  <a:srgbClr val="FFFFFF"/>
                </a:solidFill>
              </a:rPr>
              <a:t>A Classroom Behavior Field Day Reset</a:t>
            </a:r>
            <a:endParaRPr lang="en-US" sz="1000" dirty="0"/>
          </a:p>
        </p:txBody>
      </p:sp>
      <p:sp>
        <p:nvSpPr>
          <p:cNvPr id="4" name="Text 2"/>
          <p:cNvSpPr/>
          <p:nvPr/>
        </p:nvSpPr>
        <p:spPr>
          <a:xfrm>
            <a:off x="11247120" y="137160"/>
            <a:ext cx="594360" cy="292608"/>
          </a:xfrm>
          <a:prstGeom prst="rect">
            <a:avLst/>
          </a:prstGeom>
          <a:noFill/>
          <a:ln/>
        </p:spPr>
        <p:txBody>
          <a:bodyPr wrap="square" lIns="0" tIns="0" rIns="0" bIns="0" rtlCol="0" anchor="ctr"/>
          <a:lstStyle/>
          <a:p>
            <a:pPr algn="r" indent="0" marL="0">
              <a:buNone/>
            </a:pPr>
            <a:r>
              <a:rPr lang="en-US" sz="1600" b="1" dirty="0">
                <a:solidFill>
                  <a:srgbClr val="FF2AA3"/>
                </a:solidFill>
              </a:rPr>
              <a:t>25</a:t>
            </a:r>
            <a:endParaRPr lang="en-US" sz="1600" dirty="0"/>
          </a:p>
        </p:txBody>
      </p:sp>
      <p:sp>
        <p:nvSpPr>
          <p:cNvPr id="5" name="Shape 3"/>
          <p:cNvSpPr/>
          <p:nvPr/>
        </p:nvSpPr>
        <p:spPr>
          <a:xfrm>
            <a:off x="320040" y="475488"/>
            <a:ext cx="11521440" cy="0"/>
          </a:xfrm>
          <a:prstGeom prst="line">
            <a:avLst/>
          </a:prstGeom>
          <a:noFill/>
          <a:ln w="12700">
            <a:solidFill>
              <a:srgbClr val="FF2AA3">
                <a:alpha val="95000"/>
              </a:srgbClr>
            </a:solidFill>
            <a:prstDash val="solid"/>
          </a:ln>
        </p:spPr>
      </p:sp>
      <p:sp>
        <p:nvSpPr>
          <p:cNvPr id="6" name="Text 4"/>
          <p:cNvSpPr/>
          <p:nvPr/>
        </p:nvSpPr>
        <p:spPr>
          <a:xfrm>
            <a:off x="502920" y="749808"/>
            <a:ext cx="11155680" cy="685800"/>
          </a:xfrm>
          <a:prstGeom prst="rect">
            <a:avLst/>
          </a:prstGeom>
          <a:noFill/>
          <a:ln/>
        </p:spPr>
        <p:txBody>
          <a:bodyPr wrap="square" lIns="0" tIns="0" rIns="0" bIns="0" rtlCol="0" anchor="ctr">
            <a:normAutofit/>
          </a:bodyPr>
          <a:lstStyle/>
          <a:p>
            <a:pPr algn="ctr" indent="0" marL="0">
              <a:buNone/>
            </a:pPr>
            <a:r>
              <a:rPr lang="en-US" sz="3400" b="1" dirty="0">
                <a:solidFill>
                  <a:srgbClr val="FFFFFF"/>
                </a:solidFill>
              </a:rPr>
              <a:t>SPACE BUBBLE</a:t>
            </a:r>
            <a:endParaRPr lang="en-US" sz="3400" dirty="0"/>
          </a:p>
        </p:txBody>
      </p:sp>
      <p:sp>
        <p:nvSpPr>
          <p:cNvPr id="7" name="Text 5"/>
          <p:cNvSpPr/>
          <p:nvPr/>
        </p:nvSpPr>
        <p:spPr>
          <a:xfrm>
            <a:off x="594360" y="1554480"/>
            <a:ext cx="5394960" cy="141732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500" dirty="0">
                <a:solidFill>
                  <a:srgbClr val="FFFFFF"/>
                </a:solidFill>
              </a:rPr>
              <a:t>FIX: Respect</a:t>
            </a:r>
            <a:endParaRPr lang="en-US" sz="1500" dirty="0"/>
          </a:p>
          <a:p>
            <a:pPr indent="0" marL="0">
              <a:buNone/>
            </a:pPr>
            <a:r>
              <a:rPr lang="en-US" sz="1500" dirty="0">
                <a:solidFill>
                  <a:srgbClr val="FFFFFF"/>
                </a:solidFill>
              </a:rPr>
              <a:t>OBJECTIVE: Students practice personal space and respectful movement.</a:t>
            </a:r>
            <a:endParaRPr lang="en-US" sz="1500" dirty="0"/>
          </a:p>
          <a:p>
            <a:pPr indent="0" marL="0">
              <a:buNone/>
            </a:pPr>
            <a:r>
              <a:rPr lang="en-US" sz="1500" dirty="0">
                <a:solidFill>
                  <a:srgbClr val="FFFFFF"/>
                </a:solidFill>
              </a:rPr>
              <a:t>MATERIALS: Floor spots or imaginary bubbles.</a:t>
            </a:r>
            <a:endParaRPr lang="en-US" sz="1500" dirty="0"/>
          </a:p>
        </p:txBody>
      </p:sp>
      <p:sp>
        <p:nvSpPr>
          <p:cNvPr id="8" name="Text 6"/>
          <p:cNvSpPr/>
          <p:nvPr/>
        </p:nvSpPr>
        <p:spPr>
          <a:xfrm>
            <a:off x="6263640" y="1554480"/>
            <a:ext cx="5303520" cy="1417320"/>
          </a:xfrm>
          <a:prstGeom prst="rect">
            <a:avLst/>
          </a:prstGeom>
          <a:solidFill>
            <a:srgbClr val="10131A"/>
          </a:solidFill>
          <a:ln>
            <a:solidFill>
              <a:srgbClr val="FF2AA3"/>
            </a:solidFill>
          </a:ln>
        </p:spPr>
        <p:txBody>
          <a:bodyPr wrap="square" lIns="1778" tIns="1778" rIns="1778" bIns="1778" rtlCol="0" anchor="ctr">
            <a:normAutofit/>
          </a:bodyPr>
          <a:lstStyle/>
          <a:p>
            <a:pPr indent="0" marL="0">
              <a:buNone/>
            </a:pPr>
            <a:r>
              <a:rPr lang="en-US" sz="1800" b="1" dirty="0">
                <a:solidFill>
                  <a:srgbClr val="FFFFFF"/>
                </a:solidFill>
              </a:rPr>
              <a:t>TEACHER SAYS:</a:t>
            </a:r>
            <a:endParaRPr lang="en-US" sz="1800" dirty="0"/>
          </a:p>
          <a:p>
            <a:pPr indent="0" marL="0">
              <a:buNone/>
            </a:pPr>
            <a:r>
              <a:rPr lang="en-US" sz="1800" b="1" dirty="0">
                <a:solidFill>
                  <a:srgbClr val="FFFFFF"/>
                </a:solidFill>
              </a:rPr>
              <a:t>Respect includes where your body is. Keep space safe.</a:t>
            </a:r>
            <a:endParaRPr lang="en-US" sz="1800" dirty="0"/>
          </a:p>
        </p:txBody>
      </p:sp>
      <p:sp>
        <p:nvSpPr>
          <p:cNvPr id="9" name="Text 7"/>
          <p:cNvSpPr/>
          <p:nvPr/>
        </p:nvSpPr>
        <p:spPr>
          <a:xfrm>
            <a:off x="594360" y="3246120"/>
            <a:ext cx="5394960" cy="2240280"/>
          </a:xfrm>
          <a:prstGeom prst="rect">
            <a:avLst/>
          </a:prstGeom>
          <a:solidFill>
            <a:srgbClr val="10131A"/>
          </a:solidFill>
          <a:ln>
            <a:solidFill>
              <a:srgbClr val="FFD400"/>
            </a:solidFill>
          </a:ln>
        </p:spPr>
        <p:txBody>
          <a:bodyPr wrap="square" lIns="1778" tIns="1778" rIns="1778" bIns="1778" rtlCol="0" anchor="ctr">
            <a:normAutofit/>
          </a:bodyPr>
          <a:lstStyle/>
          <a:p>
            <a:pPr indent="0" marL="0">
              <a:buNone/>
            </a:pPr>
            <a:r>
              <a:rPr lang="en-US" sz="1350" dirty="0">
                <a:solidFill>
                  <a:srgbClr val="FFFFFF"/>
                </a:solidFill>
              </a:rPr>
              <a:t>HOW TO RUN IT:</a:t>
            </a:r>
            <a:endParaRPr lang="en-US" sz="1350" dirty="0"/>
          </a:p>
          <a:p>
            <a:pPr indent="0" marL="0">
              <a:buNone/>
            </a:pPr>
            <a:r>
              <a:rPr lang="en-US" sz="1350" dirty="0">
                <a:solidFill>
                  <a:srgbClr val="FFFFFF"/>
                </a:solidFill>
              </a:rPr>
              <a:t>1. Students stand in spots.</a:t>
            </a:r>
            <a:endParaRPr lang="en-US" sz="1350" dirty="0"/>
          </a:p>
          <a:p>
            <a:pPr indent="0" marL="0">
              <a:buNone/>
            </a:pPr>
            <a:r>
              <a:rPr lang="en-US" sz="1350" dirty="0">
                <a:solidFill>
                  <a:srgbClr val="FFFFFF"/>
                </a:solidFill>
              </a:rPr>
              <a:t>2. Teacher demonstrates too close, too far, and just right.</a:t>
            </a:r>
            <a:endParaRPr lang="en-US" sz="1350" dirty="0"/>
          </a:p>
          <a:p>
            <a:pPr indent="0" marL="0">
              <a:buNone/>
            </a:pPr>
            <a:r>
              <a:rPr lang="en-US" sz="1350" dirty="0">
                <a:solidFill>
                  <a:srgbClr val="FFFFFF"/>
                </a:solidFill>
              </a:rPr>
              <a:t>3. Students move around and freeze with safe space.</a:t>
            </a:r>
            <a:endParaRPr lang="en-US" sz="1350" dirty="0"/>
          </a:p>
          <a:p>
            <a:pPr indent="0" marL="0">
              <a:buNone/>
            </a:pPr>
            <a:r>
              <a:rPr lang="en-US" sz="1350" dirty="0">
                <a:solidFill>
                  <a:srgbClr val="FFFFFF"/>
                </a:solidFill>
              </a:rPr>
              <a:t>4. Partners practice asking for space politely.</a:t>
            </a:r>
            <a:endParaRPr lang="en-US" sz="1350" dirty="0"/>
          </a:p>
          <a:p>
            <a:pPr indent="0" marL="0">
              <a:buNone/>
            </a:pPr>
            <a:r>
              <a:rPr lang="en-US" sz="1350" dirty="0">
                <a:solidFill>
                  <a:srgbClr val="FFFFFF"/>
                </a:solidFill>
              </a:rPr>
              <a:t>5. Rerun if students crowd.</a:t>
            </a:r>
            <a:endParaRPr lang="en-US" sz="1350" dirty="0"/>
          </a:p>
        </p:txBody>
      </p:sp>
      <p:sp>
        <p:nvSpPr>
          <p:cNvPr id="10" name="Text 8"/>
          <p:cNvSpPr/>
          <p:nvPr/>
        </p:nvSpPr>
        <p:spPr>
          <a:xfrm>
            <a:off x="6263640" y="3246120"/>
            <a:ext cx="5303520" cy="224028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700" dirty="0">
                <a:solidFill>
                  <a:srgbClr val="FFFFFF"/>
                </a:solidFill>
              </a:rPr>
              <a:t>IF IT SLIPS:</a:t>
            </a:r>
            <a:endParaRPr lang="en-US" sz="1700" dirty="0"/>
          </a:p>
          <a:p>
            <a:pPr indent="0" marL="0">
              <a:buNone/>
            </a:pPr>
            <a:r>
              <a:rPr lang="en-US" sz="1700" dirty="0">
                <a:solidFill>
                  <a:srgbClr val="FFFFFF"/>
                </a:solidFill>
              </a:rPr>
              <a:t>Back up. Ask with respect. Try again.</a:t>
            </a:r>
            <a:endParaRPr lang="en-US" sz="1700" dirty="0"/>
          </a:p>
          <a:p>
            <a:pPr indent="0" marL="0">
              <a:buNone/>
            </a:pPr>
            <a:endParaRPr lang="en-US" sz="1700" dirty="0"/>
          </a:p>
          <a:p>
            <a:pPr indent="0" marL="0">
              <a:buNone/>
            </a:pPr>
            <a:r>
              <a:rPr lang="en-US" sz="1700" dirty="0">
                <a:solidFill>
                  <a:srgbClr val="FFFFFF"/>
                </a:solidFill>
              </a:rPr>
              <a:t>REFLECT:</a:t>
            </a:r>
            <a:endParaRPr lang="en-US" sz="1700" dirty="0"/>
          </a:p>
          <a:p>
            <a:pPr indent="0" marL="0">
              <a:buNone/>
            </a:pPr>
            <a:r>
              <a:rPr lang="en-US" sz="1700" dirty="0">
                <a:solidFill>
                  <a:srgbClr val="FFFFFF"/>
                </a:solidFill>
              </a:rPr>
              <a:t>How can you ask for space without being rude?</a:t>
            </a:r>
            <a:endParaRPr lang="en-US" sz="17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05060A"/>
        </a:solidFill>
      </p:bgPr>
    </p:bg>
    <p:spTree>
      <p:nvGrpSpPr>
        <p:cNvPr id="1" name=""/>
        <p:cNvGrpSpPr/>
        <p:nvPr/>
      </p:nvGrpSpPr>
      <p:grpSpPr>
        <a:xfrm>
          <a:off x="0" y="0"/>
          <a:ext cx="0" cy="0"/>
          <a:chOff x="0" y="0"/>
          <a:chExt cx="0" cy="0"/>
        </a:xfrm>
      </p:grpSpPr>
      <p:sp>
        <p:nvSpPr>
          <p:cNvPr id="2" name="Text 0"/>
          <p:cNvSpPr/>
          <p:nvPr/>
        </p:nvSpPr>
        <p:spPr>
          <a:xfrm>
            <a:off x="320040" y="164592"/>
            <a:ext cx="3063240" cy="219456"/>
          </a:xfrm>
          <a:prstGeom prst="rect">
            <a:avLst/>
          </a:prstGeom>
          <a:noFill/>
          <a:ln/>
        </p:spPr>
        <p:txBody>
          <a:bodyPr wrap="square" lIns="0" tIns="0" rIns="0" bIns="0" rtlCol="0" anchor="ctr"/>
          <a:lstStyle/>
          <a:p>
            <a:pPr indent="0" marL="0">
              <a:buNone/>
            </a:pPr>
            <a:r>
              <a:rPr lang="en-US" sz="1300" b="1" dirty="0">
                <a:solidFill>
                  <a:srgbClr val="00D9FF"/>
                </a:solidFill>
                <a:latin typeface="Arial" pitchFamily="34" charset="0"/>
                <a:ea typeface="Arial" pitchFamily="34" charset="-122"/>
                <a:cs typeface="Arial" pitchFamily="34" charset="-120"/>
              </a:rPr>
              <a:t>THE FIXES GAMES™</a:t>
            </a:r>
            <a:endParaRPr lang="en-US" sz="1300" dirty="0"/>
          </a:p>
        </p:txBody>
      </p:sp>
      <p:sp>
        <p:nvSpPr>
          <p:cNvPr id="3" name="Text 1"/>
          <p:cNvSpPr/>
          <p:nvPr/>
        </p:nvSpPr>
        <p:spPr>
          <a:xfrm>
            <a:off x="3840480" y="164592"/>
            <a:ext cx="4572000" cy="219456"/>
          </a:xfrm>
          <a:prstGeom prst="rect">
            <a:avLst/>
          </a:prstGeom>
          <a:noFill/>
          <a:ln/>
        </p:spPr>
        <p:txBody>
          <a:bodyPr wrap="square" lIns="0" tIns="0" rIns="0" bIns="0" rtlCol="0" anchor="ctr"/>
          <a:lstStyle/>
          <a:p>
            <a:pPr indent="0" marL="0">
              <a:buNone/>
            </a:pPr>
            <a:r>
              <a:rPr lang="en-US" sz="1000" dirty="0">
                <a:solidFill>
                  <a:srgbClr val="FFFFFF"/>
                </a:solidFill>
              </a:rPr>
              <a:t>A Classroom Behavior Field Day Reset</a:t>
            </a:r>
            <a:endParaRPr lang="en-US" sz="1000" dirty="0"/>
          </a:p>
        </p:txBody>
      </p:sp>
      <p:sp>
        <p:nvSpPr>
          <p:cNvPr id="4" name="Text 2"/>
          <p:cNvSpPr/>
          <p:nvPr/>
        </p:nvSpPr>
        <p:spPr>
          <a:xfrm>
            <a:off x="11247120" y="137160"/>
            <a:ext cx="594360" cy="292608"/>
          </a:xfrm>
          <a:prstGeom prst="rect">
            <a:avLst/>
          </a:prstGeom>
          <a:noFill/>
          <a:ln/>
        </p:spPr>
        <p:txBody>
          <a:bodyPr wrap="square" lIns="0" tIns="0" rIns="0" bIns="0" rtlCol="0" anchor="ctr"/>
          <a:lstStyle/>
          <a:p>
            <a:pPr algn="r" indent="0" marL="0">
              <a:buNone/>
            </a:pPr>
            <a:r>
              <a:rPr lang="en-US" sz="1600" b="1" dirty="0">
                <a:solidFill>
                  <a:srgbClr val="FF2AA3"/>
                </a:solidFill>
              </a:rPr>
              <a:t>26</a:t>
            </a:r>
            <a:endParaRPr lang="en-US" sz="1600" dirty="0"/>
          </a:p>
        </p:txBody>
      </p:sp>
      <p:sp>
        <p:nvSpPr>
          <p:cNvPr id="5" name="Shape 3"/>
          <p:cNvSpPr/>
          <p:nvPr/>
        </p:nvSpPr>
        <p:spPr>
          <a:xfrm>
            <a:off x="320040" y="475488"/>
            <a:ext cx="11521440" cy="0"/>
          </a:xfrm>
          <a:prstGeom prst="line">
            <a:avLst/>
          </a:prstGeom>
          <a:noFill/>
          <a:ln w="12700">
            <a:solidFill>
              <a:srgbClr val="FF2AA3">
                <a:alpha val="95000"/>
              </a:srgbClr>
            </a:solidFill>
            <a:prstDash val="solid"/>
          </a:ln>
        </p:spPr>
      </p:sp>
      <p:sp>
        <p:nvSpPr>
          <p:cNvPr id="6" name="Text 4"/>
          <p:cNvSpPr/>
          <p:nvPr/>
        </p:nvSpPr>
        <p:spPr>
          <a:xfrm>
            <a:off x="502920" y="749808"/>
            <a:ext cx="11155680" cy="685800"/>
          </a:xfrm>
          <a:prstGeom prst="rect">
            <a:avLst/>
          </a:prstGeom>
          <a:noFill/>
          <a:ln/>
        </p:spPr>
        <p:txBody>
          <a:bodyPr wrap="square" lIns="0" tIns="0" rIns="0" bIns="0" rtlCol="0" anchor="ctr">
            <a:normAutofit/>
          </a:bodyPr>
          <a:lstStyle/>
          <a:p>
            <a:pPr algn="ctr" indent="0" marL="0">
              <a:buNone/>
            </a:pPr>
            <a:r>
              <a:rPr lang="en-US" sz="3400" b="1" dirty="0">
                <a:solidFill>
                  <a:srgbClr val="FFFFFF"/>
                </a:solidFill>
              </a:rPr>
              <a:t>DAY 5 - RESPONSIBILITY + TRY AGAIN</a:t>
            </a:r>
            <a:endParaRPr lang="en-US" sz="3400" dirty="0"/>
          </a:p>
        </p:txBody>
      </p:sp>
      <p:sp>
        <p:nvSpPr>
          <p:cNvPr id="7" name="Text 5"/>
          <p:cNvSpPr/>
          <p:nvPr/>
        </p:nvSpPr>
        <p:spPr>
          <a:xfrm>
            <a:off x="640080" y="1600200"/>
            <a:ext cx="5212080" cy="114300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2400" b="1" dirty="0">
                <a:solidFill>
                  <a:srgbClr val="FFFFFF"/>
                </a:solidFill>
              </a:rPr>
              <a:t>FIX PHRASE:</a:t>
            </a:r>
            <a:endParaRPr lang="en-US" sz="2400" dirty="0"/>
          </a:p>
          <a:p>
            <a:pPr indent="0" marL="0">
              <a:buNone/>
            </a:pPr>
            <a:r>
              <a:rPr lang="en-US" sz="2400" b="1" dirty="0">
                <a:solidFill>
                  <a:srgbClr val="FFFFFF"/>
                </a:solidFill>
              </a:rPr>
              <a:t>Own the slip. Run the fix. Try again.</a:t>
            </a:r>
            <a:endParaRPr lang="en-US" sz="2400" dirty="0"/>
          </a:p>
        </p:txBody>
      </p:sp>
      <p:sp>
        <p:nvSpPr>
          <p:cNvPr id="8" name="Text 6"/>
          <p:cNvSpPr/>
          <p:nvPr/>
        </p:nvSpPr>
        <p:spPr>
          <a:xfrm>
            <a:off x="6080760" y="1600200"/>
            <a:ext cx="5440680" cy="2560320"/>
          </a:xfrm>
          <a:prstGeom prst="rect">
            <a:avLst/>
          </a:prstGeom>
          <a:solidFill>
            <a:srgbClr val="10131A"/>
          </a:solidFill>
          <a:ln>
            <a:solidFill>
              <a:srgbClr val="FF2AA3"/>
            </a:solidFill>
          </a:ln>
        </p:spPr>
        <p:txBody>
          <a:bodyPr wrap="square" lIns="1778" tIns="1778" rIns="1778" bIns="1778" rtlCol="0" anchor="ctr">
            <a:normAutofit/>
          </a:bodyPr>
          <a:lstStyle/>
          <a:p>
            <a:pPr indent="0" marL="0">
              <a:buNone/>
            </a:pPr>
            <a:r>
              <a:rPr lang="en-US" sz="1500" dirty="0">
                <a:solidFill>
                  <a:srgbClr val="FFFFFF"/>
                </a:solidFill>
              </a:rPr>
              <a:t>KICKOFF SCRIPT:</a:t>
            </a:r>
            <a:endParaRPr lang="en-US" sz="1500" dirty="0"/>
          </a:p>
          <a:p>
            <a:pPr indent="0" marL="0">
              <a:buNone/>
            </a:pPr>
            <a:r>
              <a:rPr lang="en-US" sz="1500" dirty="0">
                <a:solidFill>
                  <a:srgbClr val="FFFFFF"/>
                </a:solidFill>
              </a:rPr>
              <a:t>Today we practice responsibility and trying again. A slip is not the end. The Fixes way is simple: own the slip, run the fix, and try again.</a:t>
            </a:r>
            <a:endParaRPr lang="en-US" sz="1500" dirty="0"/>
          </a:p>
        </p:txBody>
      </p:sp>
      <p:sp>
        <p:nvSpPr>
          <p:cNvPr id="9" name="Text 7"/>
          <p:cNvSpPr/>
          <p:nvPr/>
        </p:nvSpPr>
        <p:spPr>
          <a:xfrm>
            <a:off x="640080" y="3017520"/>
            <a:ext cx="5212080" cy="2103120"/>
          </a:xfrm>
          <a:prstGeom prst="rect">
            <a:avLst/>
          </a:prstGeom>
          <a:solidFill>
            <a:srgbClr val="10131A"/>
          </a:solidFill>
          <a:ln>
            <a:solidFill>
              <a:srgbClr val="FFD400"/>
            </a:solidFill>
          </a:ln>
        </p:spPr>
        <p:txBody>
          <a:bodyPr wrap="square" lIns="1778" tIns="1778" rIns="1778" bIns="1778" rtlCol="0" anchor="ctr">
            <a:normAutofit/>
          </a:bodyPr>
          <a:lstStyle/>
          <a:p>
            <a:pPr indent="0" marL="0">
              <a:buNone/>
            </a:pPr>
            <a:r>
              <a:rPr lang="en-US" sz="1800" dirty="0">
                <a:solidFill>
                  <a:srgbClr val="FFFFFF"/>
                </a:solidFill>
              </a:rPr>
              <a:t>TODAY'S FLOW:</a:t>
            </a:r>
            <a:endParaRPr lang="en-US" sz="1800" dirty="0"/>
          </a:p>
          <a:p>
            <a:pPr indent="0" marL="0">
              <a:buNone/>
            </a:pPr>
            <a:r>
              <a:rPr lang="en-US" sz="1800" dirty="0">
                <a:solidFill>
                  <a:srgbClr val="FFFFFF"/>
                </a:solidFill>
              </a:rPr>
              <a:t>1. Say the phrase.</a:t>
            </a:r>
            <a:endParaRPr lang="en-US" sz="1800" dirty="0"/>
          </a:p>
          <a:p>
            <a:pPr indent="0" marL="0">
              <a:buNone/>
            </a:pPr>
            <a:r>
              <a:rPr lang="en-US" sz="1800" dirty="0">
                <a:solidFill>
                  <a:srgbClr val="FFFFFF"/>
                </a:solidFill>
              </a:rPr>
              <a:t>2. Show the clean version.</a:t>
            </a:r>
            <a:endParaRPr lang="en-US" sz="1800" dirty="0"/>
          </a:p>
          <a:p>
            <a:pPr indent="0" marL="0">
              <a:buNone/>
            </a:pPr>
            <a:r>
              <a:rPr lang="en-US" sz="1800" dirty="0">
                <a:solidFill>
                  <a:srgbClr val="FFFFFF"/>
                </a:solidFill>
              </a:rPr>
              <a:t>3. Run the station.</a:t>
            </a:r>
            <a:endParaRPr lang="en-US" sz="1800" dirty="0"/>
          </a:p>
          <a:p>
            <a:pPr indent="0" marL="0">
              <a:buNone/>
            </a:pPr>
            <a:r>
              <a:rPr lang="en-US" sz="1800" dirty="0">
                <a:solidFill>
                  <a:srgbClr val="FFFFFF"/>
                </a:solidFill>
              </a:rPr>
              <a:t>4. Reset if needed.</a:t>
            </a:r>
            <a:endParaRPr lang="en-US" sz="1800" dirty="0"/>
          </a:p>
          <a:p>
            <a:pPr indent="0" marL="0">
              <a:buNone/>
            </a:pPr>
            <a:r>
              <a:rPr lang="en-US" sz="1800" dirty="0">
                <a:solidFill>
                  <a:srgbClr val="FFFFFF"/>
                </a:solidFill>
              </a:rPr>
              <a:t>5. Reflect.</a:t>
            </a:r>
            <a:endParaRPr lang="en-US" sz="1800" dirty="0"/>
          </a:p>
        </p:txBody>
      </p:sp>
      <p:sp>
        <p:nvSpPr>
          <p:cNvPr id="10" name="Text 8"/>
          <p:cNvSpPr/>
          <p:nvPr/>
        </p:nvSpPr>
        <p:spPr>
          <a:xfrm>
            <a:off x="6080760" y="4389120"/>
            <a:ext cx="5440680" cy="118872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700" dirty="0">
                <a:solidFill>
                  <a:srgbClr val="FFFFFF"/>
                </a:solidFill>
              </a:rPr>
              <a:t>TEACHER MOVE:</a:t>
            </a:r>
            <a:endParaRPr lang="en-US" sz="1700" dirty="0"/>
          </a:p>
          <a:p>
            <a:pPr indent="0" marL="0">
              <a:buNone/>
            </a:pPr>
            <a:r>
              <a:rPr lang="en-US" sz="1700" dirty="0">
                <a:solidFill>
                  <a:srgbClr val="FFFFFF"/>
                </a:solidFill>
              </a:rPr>
              <a:t>Praise repair more than perfection. Students need to learn that a clean redo counts.</a:t>
            </a:r>
            <a:endParaRPr lang="en-US" sz="17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05060A"/>
        </a:solidFill>
      </p:bgPr>
    </p:bg>
    <p:spTree>
      <p:nvGrpSpPr>
        <p:cNvPr id="1" name=""/>
        <p:cNvGrpSpPr/>
        <p:nvPr/>
      </p:nvGrpSpPr>
      <p:grpSpPr>
        <a:xfrm>
          <a:off x="0" y="0"/>
          <a:ext cx="0" cy="0"/>
          <a:chOff x="0" y="0"/>
          <a:chExt cx="0" cy="0"/>
        </a:xfrm>
      </p:grpSpPr>
      <p:sp>
        <p:nvSpPr>
          <p:cNvPr id="2" name="Text 0"/>
          <p:cNvSpPr/>
          <p:nvPr/>
        </p:nvSpPr>
        <p:spPr>
          <a:xfrm>
            <a:off x="320040" y="164592"/>
            <a:ext cx="3063240" cy="219456"/>
          </a:xfrm>
          <a:prstGeom prst="rect">
            <a:avLst/>
          </a:prstGeom>
          <a:noFill/>
          <a:ln/>
        </p:spPr>
        <p:txBody>
          <a:bodyPr wrap="square" lIns="0" tIns="0" rIns="0" bIns="0" rtlCol="0" anchor="ctr"/>
          <a:lstStyle/>
          <a:p>
            <a:pPr indent="0" marL="0">
              <a:buNone/>
            </a:pPr>
            <a:r>
              <a:rPr lang="en-US" sz="1300" b="1" dirty="0">
                <a:solidFill>
                  <a:srgbClr val="00D9FF"/>
                </a:solidFill>
                <a:latin typeface="Arial" pitchFamily="34" charset="0"/>
                <a:ea typeface="Arial" pitchFamily="34" charset="-122"/>
                <a:cs typeface="Arial" pitchFamily="34" charset="-120"/>
              </a:rPr>
              <a:t>THE FIXES GAMES™</a:t>
            </a:r>
            <a:endParaRPr lang="en-US" sz="1300" dirty="0"/>
          </a:p>
        </p:txBody>
      </p:sp>
      <p:sp>
        <p:nvSpPr>
          <p:cNvPr id="3" name="Text 1"/>
          <p:cNvSpPr/>
          <p:nvPr/>
        </p:nvSpPr>
        <p:spPr>
          <a:xfrm>
            <a:off x="3840480" y="164592"/>
            <a:ext cx="4572000" cy="219456"/>
          </a:xfrm>
          <a:prstGeom prst="rect">
            <a:avLst/>
          </a:prstGeom>
          <a:noFill/>
          <a:ln/>
        </p:spPr>
        <p:txBody>
          <a:bodyPr wrap="square" lIns="0" tIns="0" rIns="0" bIns="0" rtlCol="0" anchor="ctr"/>
          <a:lstStyle/>
          <a:p>
            <a:pPr indent="0" marL="0">
              <a:buNone/>
            </a:pPr>
            <a:r>
              <a:rPr lang="en-US" sz="1000" dirty="0">
                <a:solidFill>
                  <a:srgbClr val="FFFFFF"/>
                </a:solidFill>
              </a:rPr>
              <a:t>A Classroom Behavior Field Day Reset</a:t>
            </a:r>
            <a:endParaRPr lang="en-US" sz="1000" dirty="0"/>
          </a:p>
        </p:txBody>
      </p:sp>
      <p:sp>
        <p:nvSpPr>
          <p:cNvPr id="4" name="Text 2"/>
          <p:cNvSpPr/>
          <p:nvPr/>
        </p:nvSpPr>
        <p:spPr>
          <a:xfrm>
            <a:off x="11247120" y="137160"/>
            <a:ext cx="594360" cy="292608"/>
          </a:xfrm>
          <a:prstGeom prst="rect">
            <a:avLst/>
          </a:prstGeom>
          <a:noFill/>
          <a:ln/>
        </p:spPr>
        <p:txBody>
          <a:bodyPr wrap="square" lIns="0" tIns="0" rIns="0" bIns="0" rtlCol="0" anchor="ctr"/>
          <a:lstStyle/>
          <a:p>
            <a:pPr algn="r" indent="0" marL="0">
              <a:buNone/>
            </a:pPr>
            <a:r>
              <a:rPr lang="en-US" sz="1600" b="1" dirty="0">
                <a:solidFill>
                  <a:srgbClr val="FF2AA3"/>
                </a:solidFill>
              </a:rPr>
              <a:t>27</a:t>
            </a:r>
            <a:endParaRPr lang="en-US" sz="1600" dirty="0"/>
          </a:p>
        </p:txBody>
      </p:sp>
      <p:sp>
        <p:nvSpPr>
          <p:cNvPr id="5" name="Shape 3"/>
          <p:cNvSpPr/>
          <p:nvPr/>
        </p:nvSpPr>
        <p:spPr>
          <a:xfrm>
            <a:off x="320040" y="475488"/>
            <a:ext cx="11521440" cy="0"/>
          </a:xfrm>
          <a:prstGeom prst="line">
            <a:avLst/>
          </a:prstGeom>
          <a:noFill/>
          <a:ln w="12700">
            <a:solidFill>
              <a:srgbClr val="FF2AA3">
                <a:alpha val="95000"/>
              </a:srgbClr>
            </a:solidFill>
            <a:prstDash val="solid"/>
          </a:ln>
        </p:spPr>
      </p:sp>
      <p:sp>
        <p:nvSpPr>
          <p:cNvPr id="6" name="Text 4"/>
          <p:cNvSpPr/>
          <p:nvPr/>
        </p:nvSpPr>
        <p:spPr>
          <a:xfrm>
            <a:off x="502920" y="749808"/>
            <a:ext cx="11155680" cy="685800"/>
          </a:xfrm>
          <a:prstGeom prst="rect">
            <a:avLst/>
          </a:prstGeom>
          <a:noFill/>
          <a:ln/>
        </p:spPr>
        <p:txBody>
          <a:bodyPr wrap="square" lIns="0" tIns="0" rIns="0" bIns="0" rtlCol="0" anchor="ctr">
            <a:normAutofit/>
          </a:bodyPr>
          <a:lstStyle/>
          <a:p>
            <a:pPr algn="ctr" indent="0" marL="0">
              <a:buNone/>
            </a:pPr>
            <a:r>
              <a:rPr lang="en-US" sz="3400" b="1" dirty="0">
                <a:solidFill>
                  <a:srgbClr val="FFFFFF"/>
                </a:solidFill>
              </a:rPr>
              <a:t>TRY AGAIN TOSS</a:t>
            </a:r>
            <a:endParaRPr lang="en-US" sz="3400" dirty="0"/>
          </a:p>
        </p:txBody>
      </p:sp>
      <p:sp>
        <p:nvSpPr>
          <p:cNvPr id="7" name="Text 5"/>
          <p:cNvSpPr/>
          <p:nvPr/>
        </p:nvSpPr>
        <p:spPr>
          <a:xfrm>
            <a:off x="594360" y="1554480"/>
            <a:ext cx="5394960" cy="141732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500" dirty="0">
                <a:solidFill>
                  <a:srgbClr val="FFFFFF"/>
                </a:solidFill>
              </a:rPr>
              <a:t>FIX: Responsibility + Try Again</a:t>
            </a:r>
            <a:endParaRPr lang="en-US" sz="1500" dirty="0"/>
          </a:p>
          <a:p>
            <a:pPr indent="0" marL="0">
              <a:buNone/>
            </a:pPr>
            <a:r>
              <a:rPr lang="en-US" sz="1500" dirty="0">
                <a:solidFill>
                  <a:srgbClr val="FFFFFF"/>
                </a:solidFill>
              </a:rPr>
              <a:t>OBJECTIVE: Students practice missing, adjusting, and trying again calmly.</a:t>
            </a:r>
            <a:endParaRPr lang="en-US" sz="1500" dirty="0"/>
          </a:p>
          <a:p>
            <a:pPr indent="0" marL="0">
              <a:buNone/>
            </a:pPr>
            <a:r>
              <a:rPr lang="en-US" sz="1500" dirty="0">
                <a:solidFill>
                  <a:srgbClr val="FFFFFF"/>
                </a:solidFill>
              </a:rPr>
              <a:t>MATERIALS: Beanbags, buckets, hoops, or paper balls.</a:t>
            </a:r>
            <a:endParaRPr lang="en-US" sz="1500" dirty="0"/>
          </a:p>
        </p:txBody>
      </p:sp>
      <p:sp>
        <p:nvSpPr>
          <p:cNvPr id="8" name="Text 6"/>
          <p:cNvSpPr/>
          <p:nvPr/>
        </p:nvSpPr>
        <p:spPr>
          <a:xfrm>
            <a:off x="6263640" y="1554480"/>
            <a:ext cx="5303520" cy="1417320"/>
          </a:xfrm>
          <a:prstGeom prst="rect">
            <a:avLst/>
          </a:prstGeom>
          <a:solidFill>
            <a:srgbClr val="10131A"/>
          </a:solidFill>
          <a:ln>
            <a:solidFill>
              <a:srgbClr val="FF2AA3"/>
            </a:solidFill>
          </a:ln>
        </p:spPr>
        <p:txBody>
          <a:bodyPr wrap="square" lIns="1778" tIns="1778" rIns="1778" bIns="1778" rtlCol="0" anchor="ctr">
            <a:normAutofit/>
          </a:bodyPr>
          <a:lstStyle/>
          <a:p>
            <a:pPr indent="0" marL="0">
              <a:buNone/>
            </a:pPr>
            <a:r>
              <a:rPr lang="en-US" sz="1800" b="1" dirty="0">
                <a:solidFill>
                  <a:srgbClr val="FFFFFF"/>
                </a:solidFill>
              </a:rPr>
              <a:t>TEACHER SAYS:</a:t>
            </a:r>
            <a:endParaRPr lang="en-US" sz="1800" dirty="0"/>
          </a:p>
          <a:p>
            <a:pPr indent="0" marL="0">
              <a:buNone/>
            </a:pPr>
            <a:r>
              <a:rPr lang="en-US" sz="1800" b="1" dirty="0">
                <a:solidFill>
                  <a:srgbClr val="FFFFFF"/>
                </a:solidFill>
              </a:rPr>
              <a:t>Missing is data. Adjust and try again.</a:t>
            </a:r>
            <a:endParaRPr lang="en-US" sz="1800" dirty="0"/>
          </a:p>
        </p:txBody>
      </p:sp>
      <p:sp>
        <p:nvSpPr>
          <p:cNvPr id="9" name="Text 7"/>
          <p:cNvSpPr/>
          <p:nvPr/>
        </p:nvSpPr>
        <p:spPr>
          <a:xfrm>
            <a:off x="594360" y="3246120"/>
            <a:ext cx="5394960" cy="2240280"/>
          </a:xfrm>
          <a:prstGeom prst="rect">
            <a:avLst/>
          </a:prstGeom>
          <a:solidFill>
            <a:srgbClr val="10131A"/>
          </a:solidFill>
          <a:ln>
            <a:solidFill>
              <a:srgbClr val="FFD400"/>
            </a:solidFill>
          </a:ln>
        </p:spPr>
        <p:txBody>
          <a:bodyPr wrap="square" lIns="1778" tIns="1778" rIns="1778" bIns="1778" rtlCol="0" anchor="ctr">
            <a:normAutofit/>
          </a:bodyPr>
          <a:lstStyle/>
          <a:p>
            <a:pPr indent="0" marL="0">
              <a:buNone/>
            </a:pPr>
            <a:r>
              <a:rPr lang="en-US" sz="1350" dirty="0">
                <a:solidFill>
                  <a:srgbClr val="FFFFFF"/>
                </a:solidFill>
              </a:rPr>
              <a:t>HOW TO RUN IT:</a:t>
            </a:r>
            <a:endParaRPr lang="en-US" sz="1350" dirty="0"/>
          </a:p>
          <a:p>
            <a:pPr indent="0" marL="0">
              <a:buNone/>
            </a:pPr>
            <a:r>
              <a:rPr lang="en-US" sz="1350" dirty="0">
                <a:solidFill>
                  <a:srgbClr val="FFFFFF"/>
                </a:solidFill>
              </a:rPr>
              <a:t>1. Students take one attempt.</a:t>
            </a:r>
            <a:endParaRPr lang="en-US" sz="1350" dirty="0"/>
          </a:p>
          <a:p>
            <a:pPr indent="0" marL="0">
              <a:buNone/>
            </a:pPr>
            <a:r>
              <a:rPr lang="en-US" sz="1350" dirty="0">
                <a:solidFill>
                  <a:srgbClr val="FFFFFF"/>
                </a:solidFill>
              </a:rPr>
              <a:t>2. If they miss, they name one adjustment.</a:t>
            </a:r>
            <a:endParaRPr lang="en-US" sz="1350" dirty="0"/>
          </a:p>
          <a:p>
            <a:pPr indent="0" marL="0">
              <a:buNone/>
            </a:pPr>
            <a:r>
              <a:rPr lang="en-US" sz="1350" dirty="0">
                <a:solidFill>
                  <a:srgbClr val="FFFFFF"/>
                </a:solidFill>
              </a:rPr>
              <a:t>3. They try again.</a:t>
            </a:r>
            <a:endParaRPr lang="en-US" sz="1350" dirty="0"/>
          </a:p>
          <a:p>
            <a:pPr indent="0" marL="0">
              <a:buNone/>
            </a:pPr>
            <a:r>
              <a:rPr lang="en-US" sz="1350" dirty="0">
                <a:solidFill>
                  <a:srgbClr val="FFFFFF"/>
                </a:solidFill>
              </a:rPr>
              <a:t>4. Celebrate the adjustment, not just the score.</a:t>
            </a:r>
            <a:endParaRPr lang="en-US" sz="1350" dirty="0"/>
          </a:p>
          <a:p>
            <a:pPr indent="0" marL="0">
              <a:buNone/>
            </a:pPr>
            <a:r>
              <a:rPr lang="en-US" sz="1350" dirty="0">
                <a:solidFill>
                  <a:srgbClr val="FFFFFF"/>
                </a:solidFill>
              </a:rPr>
              <a:t>5. Repeat for 3 rounds.</a:t>
            </a:r>
            <a:endParaRPr lang="en-US" sz="1350" dirty="0"/>
          </a:p>
        </p:txBody>
      </p:sp>
      <p:sp>
        <p:nvSpPr>
          <p:cNvPr id="10" name="Text 8"/>
          <p:cNvSpPr/>
          <p:nvPr/>
        </p:nvSpPr>
        <p:spPr>
          <a:xfrm>
            <a:off x="6263640" y="3246120"/>
            <a:ext cx="5303520" cy="224028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700" dirty="0">
                <a:solidFill>
                  <a:srgbClr val="FFFFFF"/>
                </a:solidFill>
              </a:rPr>
              <a:t>IF IT SLIPS:</a:t>
            </a:r>
            <a:endParaRPr lang="en-US" sz="1700" dirty="0"/>
          </a:p>
          <a:p>
            <a:pPr indent="0" marL="0">
              <a:buNone/>
            </a:pPr>
            <a:r>
              <a:rPr lang="en-US" sz="1700" dirty="0">
                <a:solidFill>
                  <a:srgbClr val="FFFFFF"/>
                </a:solidFill>
              </a:rPr>
              <a:t>Own the miss. Adjust. Try again.</a:t>
            </a:r>
            <a:endParaRPr lang="en-US" sz="1700" dirty="0"/>
          </a:p>
          <a:p>
            <a:pPr indent="0" marL="0">
              <a:buNone/>
            </a:pPr>
            <a:endParaRPr lang="en-US" sz="1700" dirty="0"/>
          </a:p>
          <a:p>
            <a:pPr indent="0" marL="0">
              <a:buNone/>
            </a:pPr>
            <a:r>
              <a:rPr lang="en-US" sz="1700" dirty="0">
                <a:solidFill>
                  <a:srgbClr val="FFFFFF"/>
                </a:solidFill>
              </a:rPr>
              <a:t>REFLECT:</a:t>
            </a:r>
            <a:endParaRPr lang="en-US" sz="1700" dirty="0"/>
          </a:p>
          <a:p>
            <a:pPr indent="0" marL="0">
              <a:buNone/>
            </a:pPr>
            <a:r>
              <a:rPr lang="en-US" sz="1700" dirty="0">
                <a:solidFill>
                  <a:srgbClr val="FFFFFF"/>
                </a:solidFill>
              </a:rPr>
              <a:t>What changed between your first try and next try?</a:t>
            </a:r>
            <a:endParaRPr lang="en-US" sz="17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05060A"/>
        </a:solidFill>
      </p:bgPr>
    </p:bg>
    <p:spTree>
      <p:nvGrpSpPr>
        <p:cNvPr id="1" name=""/>
        <p:cNvGrpSpPr/>
        <p:nvPr/>
      </p:nvGrpSpPr>
      <p:grpSpPr>
        <a:xfrm>
          <a:off x="0" y="0"/>
          <a:ext cx="0" cy="0"/>
          <a:chOff x="0" y="0"/>
          <a:chExt cx="0" cy="0"/>
        </a:xfrm>
      </p:grpSpPr>
      <p:sp>
        <p:nvSpPr>
          <p:cNvPr id="2" name="Text 0"/>
          <p:cNvSpPr/>
          <p:nvPr/>
        </p:nvSpPr>
        <p:spPr>
          <a:xfrm>
            <a:off x="320040" y="164592"/>
            <a:ext cx="3063240" cy="219456"/>
          </a:xfrm>
          <a:prstGeom prst="rect">
            <a:avLst/>
          </a:prstGeom>
          <a:noFill/>
          <a:ln/>
        </p:spPr>
        <p:txBody>
          <a:bodyPr wrap="square" lIns="0" tIns="0" rIns="0" bIns="0" rtlCol="0" anchor="ctr"/>
          <a:lstStyle/>
          <a:p>
            <a:pPr indent="0" marL="0">
              <a:buNone/>
            </a:pPr>
            <a:r>
              <a:rPr lang="en-US" sz="1300" b="1" dirty="0">
                <a:solidFill>
                  <a:srgbClr val="00D9FF"/>
                </a:solidFill>
                <a:latin typeface="Arial" pitchFamily="34" charset="0"/>
                <a:ea typeface="Arial" pitchFamily="34" charset="-122"/>
                <a:cs typeface="Arial" pitchFamily="34" charset="-120"/>
              </a:rPr>
              <a:t>THE FIXES GAMES™</a:t>
            </a:r>
            <a:endParaRPr lang="en-US" sz="1300" dirty="0"/>
          </a:p>
        </p:txBody>
      </p:sp>
      <p:sp>
        <p:nvSpPr>
          <p:cNvPr id="3" name="Text 1"/>
          <p:cNvSpPr/>
          <p:nvPr/>
        </p:nvSpPr>
        <p:spPr>
          <a:xfrm>
            <a:off x="3840480" y="164592"/>
            <a:ext cx="4572000" cy="219456"/>
          </a:xfrm>
          <a:prstGeom prst="rect">
            <a:avLst/>
          </a:prstGeom>
          <a:noFill/>
          <a:ln/>
        </p:spPr>
        <p:txBody>
          <a:bodyPr wrap="square" lIns="0" tIns="0" rIns="0" bIns="0" rtlCol="0" anchor="ctr"/>
          <a:lstStyle/>
          <a:p>
            <a:pPr indent="0" marL="0">
              <a:buNone/>
            </a:pPr>
            <a:r>
              <a:rPr lang="en-US" sz="1000" dirty="0">
                <a:solidFill>
                  <a:srgbClr val="FFFFFF"/>
                </a:solidFill>
              </a:rPr>
              <a:t>A Classroom Behavior Field Day Reset</a:t>
            </a:r>
            <a:endParaRPr lang="en-US" sz="1000" dirty="0"/>
          </a:p>
        </p:txBody>
      </p:sp>
      <p:sp>
        <p:nvSpPr>
          <p:cNvPr id="4" name="Text 2"/>
          <p:cNvSpPr/>
          <p:nvPr/>
        </p:nvSpPr>
        <p:spPr>
          <a:xfrm>
            <a:off x="11247120" y="137160"/>
            <a:ext cx="594360" cy="292608"/>
          </a:xfrm>
          <a:prstGeom prst="rect">
            <a:avLst/>
          </a:prstGeom>
          <a:noFill/>
          <a:ln/>
        </p:spPr>
        <p:txBody>
          <a:bodyPr wrap="square" lIns="0" tIns="0" rIns="0" bIns="0" rtlCol="0" anchor="ctr"/>
          <a:lstStyle/>
          <a:p>
            <a:pPr algn="r" indent="0" marL="0">
              <a:buNone/>
            </a:pPr>
            <a:r>
              <a:rPr lang="en-US" sz="1600" b="1" dirty="0">
                <a:solidFill>
                  <a:srgbClr val="FF2AA3"/>
                </a:solidFill>
              </a:rPr>
              <a:t>28</a:t>
            </a:r>
            <a:endParaRPr lang="en-US" sz="1600" dirty="0"/>
          </a:p>
        </p:txBody>
      </p:sp>
      <p:sp>
        <p:nvSpPr>
          <p:cNvPr id="5" name="Shape 3"/>
          <p:cNvSpPr/>
          <p:nvPr/>
        </p:nvSpPr>
        <p:spPr>
          <a:xfrm>
            <a:off x="320040" y="475488"/>
            <a:ext cx="11521440" cy="0"/>
          </a:xfrm>
          <a:prstGeom prst="line">
            <a:avLst/>
          </a:prstGeom>
          <a:noFill/>
          <a:ln w="12700">
            <a:solidFill>
              <a:srgbClr val="FF2AA3">
                <a:alpha val="95000"/>
              </a:srgbClr>
            </a:solidFill>
            <a:prstDash val="solid"/>
          </a:ln>
        </p:spPr>
      </p:sp>
      <p:sp>
        <p:nvSpPr>
          <p:cNvPr id="6" name="Text 4"/>
          <p:cNvSpPr/>
          <p:nvPr/>
        </p:nvSpPr>
        <p:spPr>
          <a:xfrm>
            <a:off x="502920" y="749808"/>
            <a:ext cx="11155680" cy="685800"/>
          </a:xfrm>
          <a:prstGeom prst="rect">
            <a:avLst/>
          </a:prstGeom>
          <a:noFill/>
          <a:ln/>
        </p:spPr>
        <p:txBody>
          <a:bodyPr wrap="square" lIns="0" tIns="0" rIns="0" bIns="0" rtlCol="0" anchor="ctr">
            <a:normAutofit/>
          </a:bodyPr>
          <a:lstStyle/>
          <a:p>
            <a:pPr algn="ctr" indent="0" marL="0">
              <a:buNone/>
            </a:pPr>
            <a:r>
              <a:rPr lang="en-US" sz="3400" b="1" dirty="0">
                <a:solidFill>
                  <a:srgbClr val="FFFFFF"/>
                </a:solidFill>
              </a:rPr>
              <a:t>TOWER REBUILD</a:t>
            </a:r>
            <a:endParaRPr lang="en-US" sz="3400" dirty="0"/>
          </a:p>
        </p:txBody>
      </p:sp>
      <p:sp>
        <p:nvSpPr>
          <p:cNvPr id="7" name="Text 5"/>
          <p:cNvSpPr/>
          <p:nvPr/>
        </p:nvSpPr>
        <p:spPr>
          <a:xfrm>
            <a:off x="594360" y="1554480"/>
            <a:ext cx="5394960" cy="141732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500" dirty="0">
                <a:solidFill>
                  <a:srgbClr val="FFFFFF"/>
                </a:solidFill>
              </a:rPr>
              <a:t>FIX: Responsibility + Try Again</a:t>
            </a:r>
            <a:endParaRPr lang="en-US" sz="1500" dirty="0"/>
          </a:p>
          <a:p>
            <a:pPr indent="0" marL="0">
              <a:buNone/>
            </a:pPr>
            <a:r>
              <a:rPr lang="en-US" sz="1500" dirty="0">
                <a:solidFill>
                  <a:srgbClr val="FFFFFF"/>
                </a:solidFill>
              </a:rPr>
              <a:t>OBJECTIVE: Students rebuild after frustration or collapse.</a:t>
            </a:r>
            <a:endParaRPr lang="en-US" sz="1500" dirty="0"/>
          </a:p>
          <a:p>
            <a:pPr indent="0" marL="0">
              <a:buNone/>
            </a:pPr>
            <a:r>
              <a:rPr lang="en-US" sz="1500" dirty="0">
                <a:solidFill>
                  <a:srgbClr val="FFFFFF"/>
                </a:solidFill>
              </a:rPr>
              <a:t>MATERIALS: Cups, blocks, index cards, or paper.</a:t>
            </a:r>
            <a:endParaRPr lang="en-US" sz="1500" dirty="0"/>
          </a:p>
        </p:txBody>
      </p:sp>
      <p:sp>
        <p:nvSpPr>
          <p:cNvPr id="8" name="Text 6"/>
          <p:cNvSpPr/>
          <p:nvPr/>
        </p:nvSpPr>
        <p:spPr>
          <a:xfrm>
            <a:off x="6263640" y="1554480"/>
            <a:ext cx="5303520" cy="1417320"/>
          </a:xfrm>
          <a:prstGeom prst="rect">
            <a:avLst/>
          </a:prstGeom>
          <a:solidFill>
            <a:srgbClr val="10131A"/>
          </a:solidFill>
          <a:ln>
            <a:solidFill>
              <a:srgbClr val="FF2AA3"/>
            </a:solidFill>
          </a:ln>
        </p:spPr>
        <p:txBody>
          <a:bodyPr wrap="square" lIns="1778" tIns="1778" rIns="1778" bIns="1778" rtlCol="0" anchor="ctr">
            <a:normAutofit/>
          </a:bodyPr>
          <a:lstStyle/>
          <a:p>
            <a:pPr indent="0" marL="0">
              <a:buNone/>
            </a:pPr>
            <a:r>
              <a:rPr lang="en-US" sz="1800" b="1" dirty="0">
                <a:solidFill>
                  <a:srgbClr val="FFFFFF"/>
                </a:solidFill>
              </a:rPr>
              <a:t>TEACHER SAYS:</a:t>
            </a:r>
            <a:endParaRPr lang="en-US" sz="1800" dirty="0"/>
          </a:p>
          <a:p>
            <a:pPr indent="0" marL="0">
              <a:buNone/>
            </a:pPr>
            <a:r>
              <a:rPr lang="en-US" sz="1800" b="1" dirty="0">
                <a:solidFill>
                  <a:srgbClr val="FFFFFF"/>
                </a:solidFill>
              </a:rPr>
              <a:t>If it falls, we do not argue with the tower. We rebuild.</a:t>
            </a:r>
            <a:endParaRPr lang="en-US" sz="1800" dirty="0"/>
          </a:p>
        </p:txBody>
      </p:sp>
      <p:sp>
        <p:nvSpPr>
          <p:cNvPr id="9" name="Text 7"/>
          <p:cNvSpPr/>
          <p:nvPr/>
        </p:nvSpPr>
        <p:spPr>
          <a:xfrm>
            <a:off x="594360" y="3246120"/>
            <a:ext cx="5394960" cy="2240280"/>
          </a:xfrm>
          <a:prstGeom prst="rect">
            <a:avLst/>
          </a:prstGeom>
          <a:solidFill>
            <a:srgbClr val="10131A"/>
          </a:solidFill>
          <a:ln>
            <a:solidFill>
              <a:srgbClr val="FFD400"/>
            </a:solidFill>
          </a:ln>
        </p:spPr>
        <p:txBody>
          <a:bodyPr wrap="square" lIns="1778" tIns="1778" rIns="1778" bIns="1778" rtlCol="0" anchor="ctr">
            <a:normAutofit/>
          </a:bodyPr>
          <a:lstStyle/>
          <a:p>
            <a:pPr indent="0" marL="0">
              <a:buNone/>
            </a:pPr>
            <a:r>
              <a:rPr lang="en-US" sz="1350" dirty="0">
                <a:solidFill>
                  <a:srgbClr val="FFFFFF"/>
                </a:solidFill>
              </a:rPr>
              <a:t>HOW TO RUN IT:</a:t>
            </a:r>
            <a:endParaRPr lang="en-US" sz="1350" dirty="0"/>
          </a:p>
          <a:p>
            <a:pPr indent="0" marL="0">
              <a:buNone/>
            </a:pPr>
            <a:r>
              <a:rPr lang="en-US" sz="1350" dirty="0">
                <a:solidFill>
                  <a:srgbClr val="FFFFFF"/>
                </a:solidFill>
              </a:rPr>
              <a:t>1. Teams build a tower.</a:t>
            </a:r>
            <a:endParaRPr lang="en-US" sz="1350" dirty="0"/>
          </a:p>
          <a:p>
            <a:pPr indent="0" marL="0">
              <a:buNone/>
            </a:pPr>
            <a:r>
              <a:rPr lang="en-US" sz="1350" dirty="0">
                <a:solidFill>
                  <a:srgbClr val="FFFFFF"/>
                </a:solidFill>
              </a:rPr>
              <a:t>2. If it falls, pause for one breath.</a:t>
            </a:r>
            <a:endParaRPr lang="en-US" sz="1350" dirty="0"/>
          </a:p>
          <a:p>
            <a:pPr indent="0" marL="0">
              <a:buNone/>
            </a:pPr>
            <a:r>
              <a:rPr lang="en-US" sz="1350" dirty="0">
                <a:solidFill>
                  <a:srgbClr val="FFFFFF"/>
                </a:solidFill>
              </a:rPr>
              <a:t>3. Team names one fix.</a:t>
            </a:r>
            <a:endParaRPr lang="en-US" sz="1350" dirty="0"/>
          </a:p>
          <a:p>
            <a:pPr indent="0" marL="0">
              <a:buNone/>
            </a:pPr>
            <a:r>
              <a:rPr lang="en-US" sz="1350" dirty="0">
                <a:solidFill>
                  <a:srgbClr val="FFFFFF"/>
                </a:solidFill>
              </a:rPr>
              <a:t>4. Team rebuilds.</a:t>
            </a:r>
            <a:endParaRPr lang="en-US" sz="1350" dirty="0"/>
          </a:p>
          <a:p>
            <a:pPr indent="0" marL="0">
              <a:buNone/>
            </a:pPr>
            <a:r>
              <a:rPr lang="en-US" sz="1350" dirty="0">
                <a:solidFill>
                  <a:srgbClr val="FFFFFF"/>
                </a:solidFill>
              </a:rPr>
              <a:t>5. End by naming what improved.</a:t>
            </a:r>
            <a:endParaRPr lang="en-US" sz="1350" dirty="0"/>
          </a:p>
        </p:txBody>
      </p:sp>
      <p:sp>
        <p:nvSpPr>
          <p:cNvPr id="10" name="Text 8"/>
          <p:cNvSpPr/>
          <p:nvPr/>
        </p:nvSpPr>
        <p:spPr>
          <a:xfrm>
            <a:off x="6263640" y="3246120"/>
            <a:ext cx="5303520" cy="224028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700" dirty="0">
                <a:solidFill>
                  <a:srgbClr val="FFFFFF"/>
                </a:solidFill>
              </a:rPr>
              <a:t>IF IT SLIPS:</a:t>
            </a:r>
            <a:endParaRPr lang="en-US" sz="1700" dirty="0"/>
          </a:p>
          <a:p>
            <a:pPr indent="0" marL="0">
              <a:buNone/>
            </a:pPr>
            <a:r>
              <a:rPr lang="en-US" sz="1700" dirty="0">
                <a:solidFill>
                  <a:srgbClr val="FFFFFF"/>
                </a:solidFill>
              </a:rPr>
              <a:t>Pause. Name the fix. Rebuild.</a:t>
            </a:r>
            <a:endParaRPr lang="en-US" sz="1700" dirty="0"/>
          </a:p>
          <a:p>
            <a:pPr indent="0" marL="0">
              <a:buNone/>
            </a:pPr>
            <a:endParaRPr lang="en-US" sz="1700" dirty="0"/>
          </a:p>
          <a:p>
            <a:pPr indent="0" marL="0">
              <a:buNone/>
            </a:pPr>
            <a:r>
              <a:rPr lang="en-US" sz="1700" dirty="0">
                <a:solidFill>
                  <a:srgbClr val="FFFFFF"/>
                </a:solidFill>
              </a:rPr>
              <a:t>REFLECT:</a:t>
            </a:r>
            <a:endParaRPr lang="en-US" sz="1700" dirty="0"/>
          </a:p>
          <a:p>
            <a:pPr indent="0" marL="0">
              <a:buNone/>
            </a:pPr>
            <a:r>
              <a:rPr lang="en-US" sz="1700" dirty="0">
                <a:solidFill>
                  <a:srgbClr val="FFFFFF"/>
                </a:solidFill>
              </a:rPr>
              <a:t>What helped your team stay calm when it fell?</a:t>
            </a:r>
            <a:endParaRPr lang="en-US" sz="17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05060A"/>
        </a:solidFill>
      </p:bgPr>
    </p:bg>
    <p:spTree>
      <p:nvGrpSpPr>
        <p:cNvPr id="1" name=""/>
        <p:cNvGrpSpPr/>
        <p:nvPr/>
      </p:nvGrpSpPr>
      <p:grpSpPr>
        <a:xfrm>
          <a:off x="0" y="0"/>
          <a:ext cx="0" cy="0"/>
          <a:chOff x="0" y="0"/>
          <a:chExt cx="0" cy="0"/>
        </a:xfrm>
      </p:grpSpPr>
      <p:sp>
        <p:nvSpPr>
          <p:cNvPr id="2" name="Text 0"/>
          <p:cNvSpPr/>
          <p:nvPr/>
        </p:nvSpPr>
        <p:spPr>
          <a:xfrm>
            <a:off x="320040" y="164592"/>
            <a:ext cx="3063240" cy="219456"/>
          </a:xfrm>
          <a:prstGeom prst="rect">
            <a:avLst/>
          </a:prstGeom>
          <a:noFill/>
          <a:ln/>
        </p:spPr>
        <p:txBody>
          <a:bodyPr wrap="square" lIns="0" tIns="0" rIns="0" bIns="0" rtlCol="0" anchor="ctr"/>
          <a:lstStyle/>
          <a:p>
            <a:pPr indent="0" marL="0">
              <a:buNone/>
            </a:pPr>
            <a:r>
              <a:rPr lang="en-US" sz="1300" b="1" dirty="0">
                <a:solidFill>
                  <a:srgbClr val="00D9FF"/>
                </a:solidFill>
                <a:latin typeface="Arial" pitchFamily="34" charset="0"/>
                <a:ea typeface="Arial" pitchFamily="34" charset="-122"/>
                <a:cs typeface="Arial" pitchFamily="34" charset="-120"/>
              </a:rPr>
              <a:t>THE FIXES GAMES™</a:t>
            </a:r>
            <a:endParaRPr lang="en-US" sz="1300" dirty="0"/>
          </a:p>
        </p:txBody>
      </p:sp>
      <p:sp>
        <p:nvSpPr>
          <p:cNvPr id="3" name="Text 1"/>
          <p:cNvSpPr/>
          <p:nvPr/>
        </p:nvSpPr>
        <p:spPr>
          <a:xfrm>
            <a:off x="3840480" y="164592"/>
            <a:ext cx="4572000" cy="219456"/>
          </a:xfrm>
          <a:prstGeom prst="rect">
            <a:avLst/>
          </a:prstGeom>
          <a:noFill/>
          <a:ln/>
        </p:spPr>
        <p:txBody>
          <a:bodyPr wrap="square" lIns="0" tIns="0" rIns="0" bIns="0" rtlCol="0" anchor="ctr"/>
          <a:lstStyle/>
          <a:p>
            <a:pPr indent="0" marL="0">
              <a:buNone/>
            </a:pPr>
            <a:r>
              <a:rPr lang="en-US" sz="1000" dirty="0">
                <a:solidFill>
                  <a:srgbClr val="FFFFFF"/>
                </a:solidFill>
              </a:rPr>
              <a:t>A Classroom Behavior Field Day Reset</a:t>
            </a:r>
            <a:endParaRPr lang="en-US" sz="1000" dirty="0"/>
          </a:p>
        </p:txBody>
      </p:sp>
      <p:sp>
        <p:nvSpPr>
          <p:cNvPr id="4" name="Text 2"/>
          <p:cNvSpPr/>
          <p:nvPr/>
        </p:nvSpPr>
        <p:spPr>
          <a:xfrm>
            <a:off x="11247120" y="137160"/>
            <a:ext cx="594360" cy="292608"/>
          </a:xfrm>
          <a:prstGeom prst="rect">
            <a:avLst/>
          </a:prstGeom>
          <a:noFill/>
          <a:ln/>
        </p:spPr>
        <p:txBody>
          <a:bodyPr wrap="square" lIns="0" tIns="0" rIns="0" bIns="0" rtlCol="0" anchor="ctr"/>
          <a:lstStyle/>
          <a:p>
            <a:pPr algn="r" indent="0" marL="0">
              <a:buNone/>
            </a:pPr>
            <a:r>
              <a:rPr lang="en-US" sz="1600" b="1" dirty="0">
                <a:solidFill>
                  <a:srgbClr val="FF2AA3"/>
                </a:solidFill>
              </a:rPr>
              <a:t>29</a:t>
            </a:r>
            <a:endParaRPr lang="en-US" sz="1600" dirty="0"/>
          </a:p>
        </p:txBody>
      </p:sp>
      <p:sp>
        <p:nvSpPr>
          <p:cNvPr id="5" name="Shape 3"/>
          <p:cNvSpPr/>
          <p:nvPr/>
        </p:nvSpPr>
        <p:spPr>
          <a:xfrm>
            <a:off x="320040" y="475488"/>
            <a:ext cx="11521440" cy="0"/>
          </a:xfrm>
          <a:prstGeom prst="line">
            <a:avLst/>
          </a:prstGeom>
          <a:noFill/>
          <a:ln w="12700">
            <a:solidFill>
              <a:srgbClr val="FF2AA3">
                <a:alpha val="95000"/>
              </a:srgbClr>
            </a:solidFill>
            <a:prstDash val="solid"/>
          </a:ln>
        </p:spPr>
      </p:sp>
      <p:sp>
        <p:nvSpPr>
          <p:cNvPr id="6" name="Text 4"/>
          <p:cNvSpPr/>
          <p:nvPr/>
        </p:nvSpPr>
        <p:spPr>
          <a:xfrm>
            <a:off x="502920" y="749808"/>
            <a:ext cx="11155680" cy="685800"/>
          </a:xfrm>
          <a:prstGeom prst="rect">
            <a:avLst/>
          </a:prstGeom>
          <a:noFill/>
          <a:ln/>
        </p:spPr>
        <p:txBody>
          <a:bodyPr wrap="square" lIns="0" tIns="0" rIns="0" bIns="0" rtlCol="0" anchor="ctr">
            <a:normAutofit/>
          </a:bodyPr>
          <a:lstStyle/>
          <a:p>
            <a:pPr algn="ctr" indent="0" marL="0">
              <a:buNone/>
            </a:pPr>
            <a:r>
              <a:rPr lang="en-US" sz="3400" b="1" dirty="0">
                <a:solidFill>
                  <a:srgbClr val="FFFFFF"/>
                </a:solidFill>
              </a:rPr>
              <a:t>OWN THE SLIP ROLEPLAY</a:t>
            </a:r>
            <a:endParaRPr lang="en-US" sz="3400" dirty="0"/>
          </a:p>
        </p:txBody>
      </p:sp>
      <p:sp>
        <p:nvSpPr>
          <p:cNvPr id="7" name="Text 5"/>
          <p:cNvSpPr/>
          <p:nvPr/>
        </p:nvSpPr>
        <p:spPr>
          <a:xfrm>
            <a:off x="594360" y="1554480"/>
            <a:ext cx="5394960" cy="141732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500" dirty="0">
                <a:solidFill>
                  <a:srgbClr val="FFFFFF"/>
                </a:solidFill>
              </a:rPr>
              <a:t>FIX: Responsibility + Try Again</a:t>
            </a:r>
            <a:endParaRPr lang="en-US" sz="1500" dirty="0"/>
          </a:p>
          <a:p>
            <a:pPr indent="0" marL="0">
              <a:buNone/>
            </a:pPr>
            <a:r>
              <a:rPr lang="en-US" sz="1500" dirty="0">
                <a:solidFill>
                  <a:srgbClr val="FFFFFF"/>
                </a:solidFill>
              </a:rPr>
              <a:t>OBJECTIVE: Students practice repair language after small mistakes.</a:t>
            </a:r>
            <a:endParaRPr lang="en-US" sz="1500" dirty="0"/>
          </a:p>
          <a:p>
            <a:pPr indent="0" marL="0">
              <a:buNone/>
            </a:pPr>
            <a:r>
              <a:rPr lang="en-US" sz="1500" dirty="0">
                <a:solidFill>
                  <a:srgbClr val="FFFFFF"/>
                </a:solidFill>
              </a:rPr>
              <a:t>MATERIALS: Scenario cards.</a:t>
            </a:r>
            <a:endParaRPr lang="en-US" sz="1500" dirty="0"/>
          </a:p>
        </p:txBody>
      </p:sp>
      <p:sp>
        <p:nvSpPr>
          <p:cNvPr id="8" name="Text 6"/>
          <p:cNvSpPr/>
          <p:nvPr/>
        </p:nvSpPr>
        <p:spPr>
          <a:xfrm>
            <a:off x="6263640" y="1554480"/>
            <a:ext cx="5303520" cy="1417320"/>
          </a:xfrm>
          <a:prstGeom prst="rect">
            <a:avLst/>
          </a:prstGeom>
          <a:solidFill>
            <a:srgbClr val="10131A"/>
          </a:solidFill>
          <a:ln>
            <a:solidFill>
              <a:srgbClr val="FF2AA3"/>
            </a:solidFill>
          </a:ln>
        </p:spPr>
        <p:txBody>
          <a:bodyPr wrap="square" lIns="1778" tIns="1778" rIns="1778" bIns="1778" rtlCol="0" anchor="ctr">
            <a:normAutofit/>
          </a:bodyPr>
          <a:lstStyle/>
          <a:p>
            <a:pPr indent="0" marL="0">
              <a:buNone/>
            </a:pPr>
            <a:r>
              <a:rPr lang="en-US" sz="1800" b="1" dirty="0">
                <a:solidFill>
                  <a:srgbClr val="FFFFFF"/>
                </a:solidFill>
              </a:rPr>
              <a:t>TEACHER SAYS:</a:t>
            </a:r>
            <a:endParaRPr lang="en-US" sz="1800" dirty="0"/>
          </a:p>
          <a:p>
            <a:pPr indent="0" marL="0">
              <a:buNone/>
            </a:pPr>
            <a:r>
              <a:rPr lang="en-US" sz="1800" b="1" dirty="0">
                <a:solidFill>
                  <a:srgbClr val="FFFFFF"/>
                </a:solidFill>
              </a:rPr>
              <a:t>Owning the slip means saying what happened and what you will do next.</a:t>
            </a:r>
            <a:endParaRPr lang="en-US" sz="1800" dirty="0"/>
          </a:p>
        </p:txBody>
      </p:sp>
      <p:sp>
        <p:nvSpPr>
          <p:cNvPr id="9" name="Text 7"/>
          <p:cNvSpPr/>
          <p:nvPr/>
        </p:nvSpPr>
        <p:spPr>
          <a:xfrm>
            <a:off x="594360" y="3246120"/>
            <a:ext cx="5394960" cy="2240280"/>
          </a:xfrm>
          <a:prstGeom prst="rect">
            <a:avLst/>
          </a:prstGeom>
          <a:solidFill>
            <a:srgbClr val="10131A"/>
          </a:solidFill>
          <a:ln>
            <a:solidFill>
              <a:srgbClr val="FFD400"/>
            </a:solidFill>
          </a:ln>
        </p:spPr>
        <p:txBody>
          <a:bodyPr wrap="square" lIns="1778" tIns="1778" rIns="1778" bIns="1778" rtlCol="0" anchor="ctr">
            <a:normAutofit/>
          </a:bodyPr>
          <a:lstStyle/>
          <a:p>
            <a:pPr indent="0" marL="0">
              <a:buNone/>
            </a:pPr>
            <a:r>
              <a:rPr lang="en-US" sz="1350" dirty="0">
                <a:solidFill>
                  <a:srgbClr val="FFFFFF"/>
                </a:solidFill>
              </a:rPr>
              <a:t>HOW TO RUN IT:</a:t>
            </a:r>
            <a:endParaRPr lang="en-US" sz="1350" dirty="0"/>
          </a:p>
          <a:p>
            <a:pPr indent="0" marL="0">
              <a:buNone/>
            </a:pPr>
            <a:r>
              <a:rPr lang="en-US" sz="1350" dirty="0">
                <a:solidFill>
                  <a:srgbClr val="FFFFFF"/>
                </a:solidFill>
              </a:rPr>
              <a:t>1. Read a small classroom slip.</a:t>
            </a:r>
            <a:endParaRPr lang="en-US" sz="1350" dirty="0"/>
          </a:p>
          <a:p>
            <a:pPr indent="0" marL="0">
              <a:buNone/>
            </a:pPr>
            <a:r>
              <a:rPr lang="en-US" sz="1350" dirty="0">
                <a:solidFill>
                  <a:srgbClr val="FFFFFF"/>
                </a:solidFill>
              </a:rPr>
              <a:t>2. Students identify the problem.</a:t>
            </a:r>
            <a:endParaRPr lang="en-US" sz="1350" dirty="0"/>
          </a:p>
          <a:p>
            <a:pPr indent="0" marL="0">
              <a:buNone/>
            </a:pPr>
            <a:r>
              <a:rPr lang="en-US" sz="1350" dirty="0">
                <a:solidFill>
                  <a:srgbClr val="FFFFFF"/>
                </a:solidFill>
              </a:rPr>
              <a:t>3. Students practice a repair line.</a:t>
            </a:r>
            <a:endParaRPr lang="en-US" sz="1350" dirty="0"/>
          </a:p>
          <a:p>
            <a:pPr indent="0" marL="0">
              <a:buNone/>
            </a:pPr>
            <a:r>
              <a:rPr lang="en-US" sz="1350" dirty="0">
                <a:solidFill>
                  <a:srgbClr val="FFFFFF"/>
                </a:solidFill>
              </a:rPr>
              <a:t>4. Students rerun the clean version.</a:t>
            </a:r>
            <a:endParaRPr lang="en-US" sz="1350" dirty="0"/>
          </a:p>
          <a:p>
            <a:pPr indent="0" marL="0">
              <a:buNone/>
            </a:pPr>
            <a:r>
              <a:rPr lang="en-US" sz="1350" dirty="0">
                <a:solidFill>
                  <a:srgbClr val="FFFFFF"/>
                </a:solidFill>
              </a:rPr>
              <a:t>5. Switch scenarios.</a:t>
            </a:r>
            <a:endParaRPr lang="en-US" sz="1350" dirty="0"/>
          </a:p>
        </p:txBody>
      </p:sp>
      <p:sp>
        <p:nvSpPr>
          <p:cNvPr id="10" name="Text 8"/>
          <p:cNvSpPr/>
          <p:nvPr/>
        </p:nvSpPr>
        <p:spPr>
          <a:xfrm>
            <a:off x="6263640" y="3246120"/>
            <a:ext cx="5303520" cy="224028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700" dirty="0">
                <a:solidFill>
                  <a:srgbClr val="FFFFFF"/>
                </a:solidFill>
              </a:rPr>
              <a:t>IF IT SLIPS:</a:t>
            </a:r>
            <a:endParaRPr lang="en-US" sz="1700" dirty="0"/>
          </a:p>
          <a:p>
            <a:pPr indent="0" marL="0">
              <a:buNone/>
            </a:pPr>
            <a:r>
              <a:rPr lang="en-US" sz="1700" dirty="0">
                <a:solidFill>
                  <a:srgbClr val="FFFFFF"/>
                </a:solidFill>
              </a:rPr>
              <a:t>Say what happened. Say the fix. Try again.</a:t>
            </a:r>
            <a:endParaRPr lang="en-US" sz="1700" dirty="0"/>
          </a:p>
          <a:p>
            <a:pPr indent="0" marL="0">
              <a:buNone/>
            </a:pPr>
            <a:endParaRPr lang="en-US" sz="1700" dirty="0"/>
          </a:p>
          <a:p>
            <a:pPr indent="0" marL="0">
              <a:buNone/>
            </a:pPr>
            <a:r>
              <a:rPr lang="en-US" sz="1700" dirty="0">
                <a:solidFill>
                  <a:srgbClr val="FFFFFF"/>
                </a:solidFill>
              </a:rPr>
              <a:t>REFLECT:</a:t>
            </a:r>
            <a:endParaRPr lang="en-US" sz="1700" dirty="0"/>
          </a:p>
          <a:p>
            <a:pPr indent="0" marL="0">
              <a:buNone/>
            </a:pPr>
            <a:r>
              <a:rPr lang="en-US" sz="1700" dirty="0">
                <a:solidFill>
                  <a:srgbClr val="FFFFFF"/>
                </a:solidFill>
              </a:rPr>
              <a:t>What repair line would actually help?</a:t>
            </a:r>
            <a:endParaRPr lang="en-US" sz="1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5060A"/>
        </a:solidFill>
      </p:bgPr>
    </p:bg>
    <p:spTree>
      <p:nvGrpSpPr>
        <p:cNvPr id="1" name=""/>
        <p:cNvGrpSpPr/>
        <p:nvPr/>
      </p:nvGrpSpPr>
      <p:grpSpPr>
        <a:xfrm>
          <a:off x="0" y="0"/>
          <a:ext cx="0" cy="0"/>
          <a:chOff x="0" y="0"/>
          <a:chExt cx="0" cy="0"/>
        </a:xfrm>
      </p:grpSpPr>
      <p:sp>
        <p:nvSpPr>
          <p:cNvPr id="2" name="Text 0"/>
          <p:cNvSpPr/>
          <p:nvPr/>
        </p:nvSpPr>
        <p:spPr>
          <a:xfrm>
            <a:off x="320040" y="164592"/>
            <a:ext cx="3063240" cy="219456"/>
          </a:xfrm>
          <a:prstGeom prst="rect">
            <a:avLst/>
          </a:prstGeom>
          <a:noFill/>
          <a:ln/>
        </p:spPr>
        <p:txBody>
          <a:bodyPr wrap="square" lIns="0" tIns="0" rIns="0" bIns="0" rtlCol="0" anchor="ctr"/>
          <a:lstStyle/>
          <a:p>
            <a:pPr indent="0" marL="0">
              <a:buNone/>
            </a:pPr>
            <a:r>
              <a:rPr lang="en-US" sz="1300" b="1" dirty="0">
                <a:solidFill>
                  <a:srgbClr val="00D9FF"/>
                </a:solidFill>
                <a:latin typeface="Arial" pitchFamily="34" charset="0"/>
                <a:ea typeface="Arial" pitchFamily="34" charset="-122"/>
                <a:cs typeface="Arial" pitchFamily="34" charset="-120"/>
              </a:rPr>
              <a:t>THE FIXES GAMES™</a:t>
            </a:r>
            <a:endParaRPr lang="en-US" sz="1300" dirty="0"/>
          </a:p>
        </p:txBody>
      </p:sp>
      <p:sp>
        <p:nvSpPr>
          <p:cNvPr id="3" name="Text 1"/>
          <p:cNvSpPr/>
          <p:nvPr/>
        </p:nvSpPr>
        <p:spPr>
          <a:xfrm>
            <a:off x="3840480" y="164592"/>
            <a:ext cx="4572000" cy="219456"/>
          </a:xfrm>
          <a:prstGeom prst="rect">
            <a:avLst/>
          </a:prstGeom>
          <a:noFill/>
          <a:ln/>
        </p:spPr>
        <p:txBody>
          <a:bodyPr wrap="square" lIns="0" tIns="0" rIns="0" bIns="0" rtlCol="0" anchor="ctr"/>
          <a:lstStyle/>
          <a:p>
            <a:pPr indent="0" marL="0">
              <a:buNone/>
            </a:pPr>
            <a:r>
              <a:rPr lang="en-US" sz="1000" dirty="0">
                <a:solidFill>
                  <a:srgbClr val="FFFFFF"/>
                </a:solidFill>
              </a:rPr>
              <a:t>A Classroom Behavior Field Day Reset</a:t>
            </a:r>
            <a:endParaRPr lang="en-US" sz="1000" dirty="0"/>
          </a:p>
        </p:txBody>
      </p:sp>
      <p:sp>
        <p:nvSpPr>
          <p:cNvPr id="4" name="Text 2"/>
          <p:cNvSpPr/>
          <p:nvPr/>
        </p:nvSpPr>
        <p:spPr>
          <a:xfrm>
            <a:off x="11247120" y="137160"/>
            <a:ext cx="594360" cy="292608"/>
          </a:xfrm>
          <a:prstGeom prst="rect">
            <a:avLst/>
          </a:prstGeom>
          <a:noFill/>
          <a:ln/>
        </p:spPr>
        <p:txBody>
          <a:bodyPr wrap="square" lIns="0" tIns="0" rIns="0" bIns="0" rtlCol="0" anchor="ctr"/>
          <a:lstStyle/>
          <a:p>
            <a:pPr algn="r" indent="0" marL="0">
              <a:buNone/>
            </a:pPr>
            <a:r>
              <a:rPr lang="en-US" sz="1600" b="1" dirty="0">
                <a:solidFill>
                  <a:srgbClr val="FF2AA3"/>
                </a:solidFill>
              </a:rPr>
              <a:t>03</a:t>
            </a:r>
            <a:endParaRPr lang="en-US" sz="1600" dirty="0"/>
          </a:p>
        </p:txBody>
      </p:sp>
      <p:sp>
        <p:nvSpPr>
          <p:cNvPr id="5" name="Shape 3"/>
          <p:cNvSpPr/>
          <p:nvPr/>
        </p:nvSpPr>
        <p:spPr>
          <a:xfrm>
            <a:off x="320040" y="475488"/>
            <a:ext cx="11521440" cy="0"/>
          </a:xfrm>
          <a:prstGeom prst="line">
            <a:avLst/>
          </a:prstGeom>
          <a:noFill/>
          <a:ln w="12700">
            <a:solidFill>
              <a:srgbClr val="FF2AA3">
                <a:alpha val="95000"/>
              </a:srgbClr>
            </a:solidFill>
            <a:prstDash val="solid"/>
          </a:ln>
        </p:spPr>
      </p:sp>
      <p:sp>
        <p:nvSpPr>
          <p:cNvPr id="6" name="Text 4"/>
          <p:cNvSpPr/>
          <p:nvPr/>
        </p:nvSpPr>
        <p:spPr>
          <a:xfrm>
            <a:off x="502920" y="749808"/>
            <a:ext cx="11155680" cy="685800"/>
          </a:xfrm>
          <a:prstGeom prst="rect">
            <a:avLst/>
          </a:prstGeom>
          <a:noFill/>
          <a:ln/>
        </p:spPr>
        <p:txBody>
          <a:bodyPr wrap="square" lIns="0" tIns="0" rIns="0" bIns="0" rtlCol="0" anchor="ctr">
            <a:normAutofit/>
          </a:bodyPr>
          <a:lstStyle/>
          <a:p>
            <a:pPr algn="ctr" indent="0" marL="0">
              <a:buNone/>
            </a:pPr>
            <a:r>
              <a:rPr lang="en-US" sz="3400" b="1" dirty="0">
                <a:solidFill>
                  <a:srgbClr val="FFFFFF"/>
                </a:solidFill>
              </a:rPr>
              <a:t>CHOOSE YOUR RESET MODE</a:t>
            </a:r>
            <a:endParaRPr lang="en-US" sz="3400" dirty="0"/>
          </a:p>
        </p:txBody>
      </p:sp>
      <p:sp>
        <p:nvSpPr>
          <p:cNvPr id="7" name="Text 5"/>
          <p:cNvSpPr/>
          <p:nvPr/>
        </p:nvSpPr>
        <p:spPr>
          <a:xfrm>
            <a:off x="457200" y="1645920"/>
            <a:ext cx="3566160" cy="411480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700" b="1" dirty="0">
                <a:solidFill>
                  <a:srgbClr val="FFFFFF"/>
                </a:solidFill>
              </a:rPr>
              <a:t>QUICK CLASS RESET</a:t>
            </a:r>
            <a:endParaRPr lang="en-US" sz="1700" dirty="0"/>
          </a:p>
          <a:p>
            <a:pPr indent="0" marL="0">
              <a:buNone/>
            </a:pPr>
            <a:r>
              <a:rPr lang="en-US" sz="1700" b="1" dirty="0">
                <a:solidFill>
                  <a:srgbClr val="FFFFFF"/>
                </a:solidFill>
              </a:rPr>
              <a:t>Best for: 1 teacher + 1 class</a:t>
            </a:r>
            <a:endParaRPr lang="en-US" sz="1700" dirty="0"/>
          </a:p>
          <a:p>
            <a:pPr indent="0" marL="0">
              <a:buNone/>
            </a:pPr>
            <a:r>
              <a:rPr lang="en-US" sz="1700" b="1" dirty="0">
                <a:solidFill>
                  <a:srgbClr val="FFFFFF"/>
                </a:solidFill>
              </a:rPr>
              <a:t>Time: 20-30 minutes</a:t>
            </a:r>
            <a:endParaRPr lang="en-US" sz="1700" dirty="0"/>
          </a:p>
          <a:p>
            <a:pPr indent="0" marL="0">
              <a:buNone/>
            </a:pPr>
            <a:r>
              <a:rPr lang="en-US" sz="1700" b="1" dirty="0">
                <a:solidFill>
                  <a:srgbClr val="FFFFFF"/>
                </a:solidFill>
              </a:rPr>
              <a:t>Use when you want a simple first try.</a:t>
            </a:r>
            <a:endParaRPr lang="en-US" sz="1700" dirty="0"/>
          </a:p>
        </p:txBody>
      </p:sp>
      <p:sp>
        <p:nvSpPr>
          <p:cNvPr id="8" name="Text 6"/>
          <p:cNvSpPr/>
          <p:nvPr/>
        </p:nvSpPr>
        <p:spPr>
          <a:xfrm>
            <a:off x="4297680" y="1645920"/>
            <a:ext cx="3566160" cy="4114800"/>
          </a:xfrm>
          <a:prstGeom prst="rect">
            <a:avLst/>
          </a:prstGeom>
          <a:solidFill>
            <a:srgbClr val="10131A"/>
          </a:solidFill>
          <a:ln>
            <a:solidFill>
              <a:srgbClr val="FF2AA3"/>
            </a:solidFill>
          </a:ln>
        </p:spPr>
        <p:txBody>
          <a:bodyPr wrap="square" lIns="1778" tIns="1778" rIns="1778" bIns="1778" rtlCol="0" anchor="ctr">
            <a:normAutofit/>
          </a:bodyPr>
          <a:lstStyle/>
          <a:p>
            <a:pPr indent="0" marL="0">
              <a:buNone/>
            </a:pPr>
            <a:r>
              <a:rPr lang="en-US" sz="1700" b="1" dirty="0">
                <a:solidFill>
                  <a:srgbClr val="FFFFFF"/>
                </a:solidFill>
              </a:rPr>
              <a:t>GRADE TEAM RESET</a:t>
            </a:r>
            <a:endParaRPr lang="en-US" sz="1700" dirty="0"/>
          </a:p>
          <a:p>
            <a:pPr indent="0" marL="0">
              <a:buNone/>
            </a:pPr>
            <a:r>
              <a:rPr lang="en-US" sz="1700" b="1" dirty="0">
                <a:solidFill>
                  <a:srgbClr val="FFFFFF"/>
                </a:solidFill>
              </a:rPr>
              <a:t>Best for: 2-4 teachers</a:t>
            </a:r>
            <a:endParaRPr lang="en-US" sz="1700" dirty="0"/>
          </a:p>
          <a:p>
            <a:pPr indent="0" marL="0">
              <a:buNone/>
            </a:pPr>
            <a:r>
              <a:rPr lang="en-US" sz="1700" b="1" dirty="0">
                <a:solidFill>
                  <a:srgbClr val="FFFFFF"/>
                </a:solidFill>
              </a:rPr>
              <a:t>Time: 30-45 minutes</a:t>
            </a:r>
            <a:endParaRPr lang="en-US" sz="1700" dirty="0"/>
          </a:p>
          <a:p>
            <a:pPr indent="0" marL="0">
              <a:buNone/>
            </a:pPr>
            <a:r>
              <a:rPr lang="en-US" sz="1700" b="1" dirty="0">
                <a:solidFill>
                  <a:srgbClr val="FFFFFF"/>
                </a:solidFill>
              </a:rPr>
              <a:t>Use when you want shared stations without a whole-school event.</a:t>
            </a:r>
            <a:endParaRPr lang="en-US" sz="1700" dirty="0"/>
          </a:p>
        </p:txBody>
      </p:sp>
      <p:sp>
        <p:nvSpPr>
          <p:cNvPr id="9" name="Text 7"/>
          <p:cNvSpPr/>
          <p:nvPr/>
        </p:nvSpPr>
        <p:spPr>
          <a:xfrm>
            <a:off x="8138160" y="1645920"/>
            <a:ext cx="3566160" cy="4114800"/>
          </a:xfrm>
          <a:prstGeom prst="rect">
            <a:avLst/>
          </a:prstGeom>
          <a:solidFill>
            <a:srgbClr val="10131A"/>
          </a:solidFill>
          <a:ln>
            <a:solidFill>
              <a:srgbClr val="FFD400"/>
            </a:solidFill>
          </a:ln>
        </p:spPr>
        <p:txBody>
          <a:bodyPr wrap="square" lIns="1778" tIns="1778" rIns="1778" bIns="1778" rtlCol="0" anchor="ctr">
            <a:normAutofit/>
          </a:bodyPr>
          <a:lstStyle/>
          <a:p>
            <a:pPr indent="0" marL="0">
              <a:buNone/>
            </a:pPr>
            <a:r>
              <a:rPr lang="en-US" sz="1700" b="1" dirty="0">
                <a:solidFill>
                  <a:srgbClr val="FFFFFF"/>
                </a:solidFill>
              </a:rPr>
              <a:t>WHOLE SCHOOL RESET</a:t>
            </a:r>
            <a:endParaRPr lang="en-US" sz="1700" dirty="0"/>
          </a:p>
          <a:p>
            <a:pPr indent="0" marL="0">
              <a:buNone/>
            </a:pPr>
            <a:r>
              <a:rPr lang="en-US" sz="1700" b="1" dirty="0">
                <a:solidFill>
                  <a:srgbClr val="FFFFFF"/>
                </a:solidFill>
              </a:rPr>
              <a:t>Best for: admin + staff support</a:t>
            </a:r>
            <a:endParaRPr lang="en-US" sz="1700" dirty="0"/>
          </a:p>
          <a:p>
            <a:pPr indent="0" marL="0">
              <a:buNone/>
            </a:pPr>
            <a:r>
              <a:rPr lang="en-US" sz="1700" b="1" dirty="0">
                <a:solidFill>
                  <a:srgbClr val="FFFFFF"/>
                </a:solidFill>
              </a:rPr>
              <a:t>Time: 60-90 minutes</a:t>
            </a:r>
            <a:endParaRPr lang="en-US" sz="1700" dirty="0"/>
          </a:p>
          <a:p>
            <a:pPr indent="0" marL="0">
              <a:buNone/>
            </a:pPr>
            <a:r>
              <a:rPr lang="en-US" sz="1700" b="1" dirty="0">
                <a:solidFill>
                  <a:srgbClr val="FFFFFF"/>
                </a:solidFill>
              </a:rPr>
              <a:t>Use when you want a full event.</a:t>
            </a:r>
            <a:endParaRPr lang="en-US" sz="17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05060A"/>
        </a:solidFill>
      </p:bgPr>
    </p:bg>
    <p:spTree>
      <p:nvGrpSpPr>
        <p:cNvPr id="1" name=""/>
        <p:cNvGrpSpPr/>
        <p:nvPr/>
      </p:nvGrpSpPr>
      <p:grpSpPr>
        <a:xfrm>
          <a:off x="0" y="0"/>
          <a:ext cx="0" cy="0"/>
          <a:chOff x="0" y="0"/>
          <a:chExt cx="0" cy="0"/>
        </a:xfrm>
      </p:grpSpPr>
      <p:sp>
        <p:nvSpPr>
          <p:cNvPr id="2" name="Text 0"/>
          <p:cNvSpPr/>
          <p:nvPr/>
        </p:nvSpPr>
        <p:spPr>
          <a:xfrm>
            <a:off x="320040" y="164592"/>
            <a:ext cx="3063240" cy="219456"/>
          </a:xfrm>
          <a:prstGeom prst="rect">
            <a:avLst/>
          </a:prstGeom>
          <a:noFill/>
          <a:ln/>
        </p:spPr>
        <p:txBody>
          <a:bodyPr wrap="square" lIns="0" tIns="0" rIns="0" bIns="0" rtlCol="0" anchor="ctr"/>
          <a:lstStyle/>
          <a:p>
            <a:pPr indent="0" marL="0">
              <a:buNone/>
            </a:pPr>
            <a:r>
              <a:rPr lang="en-US" sz="1300" b="1" dirty="0">
                <a:solidFill>
                  <a:srgbClr val="00D9FF"/>
                </a:solidFill>
                <a:latin typeface="Arial" pitchFamily="34" charset="0"/>
                <a:ea typeface="Arial" pitchFamily="34" charset="-122"/>
                <a:cs typeface="Arial" pitchFamily="34" charset="-120"/>
              </a:rPr>
              <a:t>THE FIXES GAMES™</a:t>
            </a:r>
            <a:endParaRPr lang="en-US" sz="1300" dirty="0"/>
          </a:p>
        </p:txBody>
      </p:sp>
      <p:sp>
        <p:nvSpPr>
          <p:cNvPr id="3" name="Text 1"/>
          <p:cNvSpPr/>
          <p:nvPr/>
        </p:nvSpPr>
        <p:spPr>
          <a:xfrm>
            <a:off x="3840480" y="164592"/>
            <a:ext cx="4572000" cy="219456"/>
          </a:xfrm>
          <a:prstGeom prst="rect">
            <a:avLst/>
          </a:prstGeom>
          <a:noFill/>
          <a:ln/>
        </p:spPr>
        <p:txBody>
          <a:bodyPr wrap="square" lIns="0" tIns="0" rIns="0" bIns="0" rtlCol="0" anchor="ctr"/>
          <a:lstStyle/>
          <a:p>
            <a:pPr indent="0" marL="0">
              <a:buNone/>
            </a:pPr>
            <a:r>
              <a:rPr lang="en-US" sz="1000" dirty="0">
                <a:solidFill>
                  <a:srgbClr val="FFFFFF"/>
                </a:solidFill>
              </a:rPr>
              <a:t>A Classroom Behavior Field Day Reset</a:t>
            </a:r>
            <a:endParaRPr lang="en-US" sz="1000" dirty="0"/>
          </a:p>
        </p:txBody>
      </p:sp>
      <p:sp>
        <p:nvSpPr>
          <p:cNvPr id="4" name="Text 2"/>
          <p:cNvSpPr/>
          <p:nvPr/>
        </p:nvSpPr>
        <p:spPr>
          <a:xfrm>
            <a:off x="11247120" y="137160"/>
            <a:ext cx="594360" cy="292608"/>
          </a:xfrm>
          <a:prstGeom prst="rect">
            <a:avLst/>
          </a:prstGeom>
          <a:noFill/>
          <a:ln/>
        </p:spPr>
        <p:txBody>
          <a:bodyPr wrap="square" lIns="0" tIns="0" rIns="0" bIns="0" rtlCol="0" anchor="ctr"/>
          <a:lstStyle/>
          <a:p>
            <a:pPr algn="r" indent="0" marL="0">
              <a:buNone/>
            </a:pPr>
            <a:r>
              <a:rPr lang="en-US" sz="1600" b="1" dirty="0">
                <a:solidFill>
                  <a:srgbClr val="FF2AA3"/>
                </a:solidFill>
              </a:rPr>
              <a:t>30</a:t>
            </a:r>
            <a:endParaRPr lang="en-US" sz="1600" dirty="0"/>
          </a:p>
        </p:txBody>
      </p:sp>
      <p:sp>
        <p:nvSpPr>
          <p:cNvPr id="5" name="Shape 3"/>
          <p:cNvSpPr/>
          <p:nvPr/>
        </p:nvSpPr>
        <p:spPr>
          <a:xfrm>
            <a:off x="320040" y="475488"/>
            <a:ext cx="11521440" cy="0"/>
          </a:xfrm>
          <a:prstGeom prst="line">
            <a:avLst/>
          </a:prstGeom>
          <a:noFill/>
          <a:ln w="12700">
            <a:solidFill>
              <a:srgbClr val="FF2AA3">
                <a:alpha val="95000"/>
              </a:srgbClr>
            </a:solidFill>
            <a:prstDash val="solid"/>
          </a:ln>
        </p:spPr>
      </p:sp>
      <p:sp>
        <p:nvSpPr>
          <p:cNvPr id="6" name="Text 4"/>
          <p:cNvSpPr/>
          <p:nvPr/>
        </p:nvSpPr>
        <p:spPr>
          <a:xfrm>
            <a:off x="502920" y="749808"/>
            <a:ext cx="11155680" cy="685800"/>
          </a:xfrm>
          <a:prstGeom prst="rect">
            <a:avLst/>
          </a:prstGeom>
          <a:noFill/>
          <a:ln/>
        </p:spPr>
        <p:txBody>
          <a:bodyPr wrap="square" lIns="0" tIns="0" rIns="0" bIns="0" rtlCol="0" anchor="ctr">
            <a:normAutofit/>
          </a:bodyPr>
          <a:lstStyle/>
          <a:p>
            <a:pPr algn="ctr" indent="0" marL="0">
              <a:buNone/>
            </a:pPr>
            <a:r>
              <a:rPr lang="en-US" sz="3400" b="1" dirty="0">
                <a:solidFill>
                  <a:srgbClr val="FFFFFF"/>
                </a:solidFill>
              </a:rPr>
              <a:t>FINISH STRONG CHALLENGE</a:t>
            </a:r>
            <a:endParaRPr lang="en-US" sz="3400" dirty="0"/>
          </a:p>
        </p:txBody>
      </p:sp>
      <p:sp>
        <p:nvSpPr>
          <p:cNvPr id="7" name="Text 5"/>
          <p:cNvSpPr/>
          <p:nvPr/>
        </p:nvSpPr>
        <p:spPr>
          <a:xfrm>
            <a:off x="594360" y="1554480"/>
            <a:ext cx="5394960" cy="141732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500" dirty="0">
                <a:solidFill>
                  <a:srgbClr val="FFFFFF"/>
                </a:solidFill>
              </a:rPr>
              <a:t>FIX: Responsibility + Try Again</a:t>
            </a:r>
            <a:endParaRPr lang="en-US" sz="1500" dirty="0"/>
          </a:p>
          <a:p>
            <a:pPr indent="0" marL="0">
              <a:buNone/>
            </a:pPr>
            <a:r>
              <a:rPr lang="en-US" sz="1500" dirty="0">
                <a:solidFill>
                  <a:srgbClr val="FFFFFF"/>
                </a:solidFill>
              </a:rPr>
              <a:t>OBJECTIVE: Students practice completing the final part of a task after it gets boring.</a:t>
            </a:r>
            <a:endParaRPr lang="en-US" sz="1500" dirty="0"/>
          </a:p>
          <a:p>
            <a:pPr indent="0" marL="0">
              <a:buNone/>
            </a:pPr>
            <a:r>
              <a:rPr lang="en-US" sz="1500" dirty="0">
                <a:solidFill>
                  <a:srgbClr val="FFFFFF"/>
                </a:solidFill>
              </a:rPr>
              <a:t>MATERIALS: Task cards, puzzles, clean-up bins, or simple supplies.</a:t>
            </a:r>
            <a:endParaRPr lang="en-US" sz="1500" dirty="0"/>
          </a:p>
        </p:txBody>
      </p:sp>
      <p:sp>
        <p:nvSpPr>
          <p:cNvPr id="8" name="Text 6"/>
          <p:cNvSpPr/>
          <p:nvPr/>
        </p:nvSpPr>
        <p:spPr>
          <a:xfrm>
            <a:off x="6263640" y="1554480"/>
            <a:ext cx="5303520" cy="1417320"/>
          </a:xfrm>
          <a:prstGeom prst="rect">
            <a:avLst/>
          </a:prstGeom>
          <a:solidFill>
            <a:srgbClr val="10131A"/>
          </a:solidFill>
          <a:ln>
            <a:solidFill>
              <a:srgbClr val="FF2AA3"/>
            </a:solidFill>
          </a:ln>
        </p:spPr>
        <p:txBody>
          <a:bodyPr wrap="square" lIns="1778" tIns="1778" rIns="1778" bIns="1778" rtlCol="0" anchor="ctr">
            <a:normAutofit/>
          </a:bodyPr>
          <a:lstStyle/>
          <a:p>
            <a:pPr indent="0" marL="0">
              <a:buNone/>
            </a:pPr>
            <a:r>
              <a:rPr lang="en-US" sz="1800" b="1" dirty="0">
                <a:solidFill>
                  <a:srgbClr val="FFFFFF"/>
                </a:solidFill>
              </a:rPr>
              <a:t>TEACHER SAYS:</a:t>
            </a:r>
            <a:endParaRPr lang="en-US" sz="1800" dirty="0"/>
          </a:p>
          <a:p>
            <a:pPr indent="0" marL="0">
              <a:buNone/>
            </a:pPr>
            <a:r>
              <a:rPr lang="en-US" sz="1800" b="1" dirty="0">
                <a:solidFill>
                  <a:srgbClr val="FFFFFF"/>
                </a:solidFill>
              </a:rPr>
              <a:t>Responsibility shows up at the end, not just the start.</a:t>
            </a:r>
            <a:endParaRPr lang="en-US" sz="1800" dirty="0"/>
          </a:p>
        </p:txBody>
      </p:sp>
      <p:sp>
        <p:nvSpPr>
          <p:cNvPr id="9" name="Text 7"/>
          <p:cNvSpPr/>
          <p:nvPr/>
        </p:nvSpPr>
        <p:spPr>
          <a:xfrm>
            <a:off x="594360" y="3246120"/>
            <a:ext cx="5394960" cy="2240280"/>
          </a:xfrm>
          <a:prstGeom prst="rect">
            <a:avLst/>
          </a:prstGeom>
          <a:solidFill>
            <a:srgbClr val="10131A"/>
          </a:solidFill>
          <a:ln>
            <a:solidFill>
              <a:srgbClr val="FFD400"/>
            </a:solidFill>
          </a:ln>
        </p:spPr>
        <p:txBody>
          <a:bodyPr wrap="square" lIns="1778" tIns="1778" rIns="1778" bIns="1778" rtlCol="0" anchor="ctr">
            <a:normAutofit/>
          </a:bodyPr>
          <a:lstStyle/>
          <a:p>
            <a:pPr indent="0" marL="0">
              <a:buNone/>
            </a:pPr>
            <a:r>
              <a:rPr lang="en-US" sz="1350" dirty="0">
                <a:solidFill>
                  <a:srgbClr val="FFFFFF"/>
                </a:solidFill>
              </a:rPr>
              <a:t>HOW TO RUN IT:</a:t>
            </a:r>
            <a:endParaRPr lang="en-US" sz="1350" dirty="0"/>
          </a:p>
          <a:p>
            <a:pPr indent="0" marL="0">
              <a:buNone/>
            </a:pPr>
            <a:r>
              <a:rPr lang="en-US" sz="1350" dirty="0">
                <a:solidFill>
                  <a:srgbClr val="FFFFFF"/>
                </a:solidFill>
              </a:rPr>
              <a:t>1. Give a short task.</a:t>
            </a:r>
            <a:endParaRPr lang="en-US" sz="1350" dirty="0"/>
          </a:p>
          <a:p>
            <a:pPr indent="0" marL="0">
              <a:buNone/>
            </a:pPr>
            <a:r>
              <a:rPr lang="en-US" sz="1350" dirty="0">
                <a:solidFill>
                  <a:srgbClr val="FFFFFF"/>
                </a:solidFill>
              </a:rPr>
              <a:t>2. Students complete the first part quickly.</a:t>
            </a:r>
            <a:endParaRPr lang="en-US" sz="1350" dirty="0"/>
          </a:p>
          <a:p>
            <a:pPr indent="0" marL="0">
              <a:buNone/>
            </a:pPr>
            <a:r>
              <a:rPr lang="en-US" sz="1350" dirty="0">
                <a:solidFill>
                  <a:srgbClr val="FFFFFF"/>
                </a:solidFill>
              </a:rPr>
              <a:t>3. Add one final clean-up or check step.</a:t>
            </a:r>
            <a:endParaRPr lang="en-US" sz="1350" dirty="0"/>
          </a:p>
          <a:p>
            <a:pPr indent="0" marL="0">
              <a:buNone/>
            </a:pPr>
            <a:r>
              <a:rPr lang="en-US" sz="1350" dirty="0">
                <a:solidFill>
                  <a:srgbClr val="FFFFFF"/>
                </a:solidFill>
              </a:rPr>
              <a:t>4. Students finish and report done.</a:t>
            </a:r>
            <a:endParaRPr lang="en-US" sz="1350" dirty="0"/>
          </a:p>
          <a:p>
            <a:pPr indent="0" marL="0">
              <a:buNone/>
            </a:pPr>
            <a:r>
              <a:rPr lang="en-US" sz="1350" dirty="0">
                <a:solidFill>
                  <a:srgbClr val="FFFFFF"/>
                </a:solidFill>
              </a:rPr>
              <a:t>5. Rerun if the last step is skipped.</a:t>
            </a:r>
            <a:endParaRPr lang="en-US" sz="1350" dirty="0"/>
          </a:p>
        </p:txBody>
      </p:sp>
      <p:sp>
        <p:nvSpPr>
          <p:cNvPr id="10" name="Text 8"/>
          <p:cNvSpPr/>
          <p:nvPr/>
        </p:nvSpPr>
        <p:spPr>
          <a:xfrm>
            <a:off x="6263640" y="3246120"/>
            <a:ext cx="5303520" cy="224028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700" dirty="0">
                <a:solidFill>
                  <a:srgbClr val="FFFFFF"/>
                </a:solidFill>
              </a:rPr>
              <a:t>IF IT SLIPS:</a:t>
            </a:r>
            <a:endParaRPr lang="en-US" sz="1700" dirty="0"/>
          </a:p>
          <a:p>
            <a:pPr indent="0" marL="0">
              <a:buNone/>
            </a:pPr>
            <a:r>
              <a:rPr lang="en-US" sz="1700" dirty="0">
                <a:solidFill>
                  <a:srgbClr val="FFFFFF"/>
                </a:solidFill>
              </a:rPr>
              <a:t>Find the final step. Finish strong.</a:t>
            </a:r>
            <a:endParaRPr lang="en-US" sz="1700" dirty="0"/>
          </a:p>
          <a:p>
            <a:pPr indent="0" marL="0">
              <a:buNone/>
            </a:pPr>
            <a:endParaRPr lang="en-US" sz="1700" dirty="0"/>
          </a:p>
          <a:p>
            <a:pPr indent="0" marL="0">
              <a:buNone/>
            </a:pPr>
            <a:r>
              <a:rPr lang="en-US" sz="1700" dirty="0">
                <a:solidFill>
                  <a:srgbClr val="FFFFFF"/>
                </a:solidFill>
              </a:rPr>
              <a:t>REFLECT:</a:t>
            </a:r>
            <a:endParaRPr lang="en-US" sz="1700" dirty="0"/>
          </a:p>
          <a:p>
            <a:pPr indent="0" marL="0">
              <a:buNone/>
            </a:pPr>
            <a:r>
              <a:rPr lang="en-US" sz="1700" dirty="0">
                <a:solidFill>
                  <a:srgbClr val="FFFFFF"/>
                </a:solidFill>
              </a:rPr>
              <a:t>Why is the last step easy to skip?</a:t>
            </a:r>
            <a:endParaRPr lang="en-US" sz="17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05060A"/>
        </a:solidFill>
      </p:bgPr>
    </p:bg>
    <p:spTree>
      <p:nvGrpSpPr>
        <p:cNvPr id="1" name=""/>
        <p:cNvGrpSpPr/>
        <p:nvPr/>
      </p:nvGrpSpPr>
      <p:grpSpPr>
        <a:xfrm>
          <a:off x="0" y="0"/>
          <a:ext cx="0" cy="0"/>
          <a:chOff x="0" y="0"/>
          <a:chExt cx="0" cy="0"/>
        </a:xfrm>
      </p:grpSpPr>
      <p:sp>
        <p:nvSpPr>
          <p:cNvPr id="2" name="Text 0"/>
          <p:cNvSpPr/>
          <p:nvPr/>
        </p:nvSpPr>
        <p:spPr>
          <a:xfrm>
            <a:off x="320040" y="164592"/>
            <a:ext cx="3063240" cy="219456"/>
          </a:xfrm>
          <a:prstGeom prst="rect">
            <a:avLst/>
          </a:prstGeom>
          <a:noFill/>
          <a:ln/>
        </p:spPr>
        <p:txBody>
          <a:bodyPr wrap="square" lIns="0" tIns="0" rIns="0" bIns="0" rtlCol="0" anchor="ctr"/>
          <a:lstStyle/>
          <a:p>
            <a:pPr indent="0" marL="0">
              <a:buNone/>
            </a:pPr>
            <a:r>
              <a:rPr lang="en-US" sz="1300" b="1" dirty="0">
                <a:solidFill>
                  <a:srgbClr val="00D9FF"/>
                </a:solidFill>
                <a:latin typeface="Arial" pitchFamily="34" charset="0"/>
                <a:ea typeface="Arial" pitchFamily="34" charset="-122"/>
                <a:cs typeface="Arial" pitchFamily="34" charset="-120"/>
              </a:rPr>
              <a:t>THE FIXES GAMES™</a:t>
            </a:r>
            <a:endParaRPr lang="en-US" sz="1300" dirty="0"/>
          </a:p>
        </p:txBody>
      </p:sp>
      <p:sp>
        <p:nvSpPr>
          <p:cNvPr id="3" name="Text 1"/>
          <p:cNvSpPr/>
          <p:nvPr/>
        </p:nvSpPr>
        <p:spPr>
          <a:xfrm>
            <a:off x="3840480" y="164592"/>
            <a:ext cx="4572000" cy="219456"/>
          </a:xfrm>
          <a:prstGeom prst="rect">
            <a:avLst/>
          </a:prstGeom>
          <a:noFill/>
          <a:ln/>
        </p:spPr>
        <p:txBody>
          <a:bodyPr wrap="square" lIns="0" tIns="0" rIns="0" bIns="0" rtlCol="0" anchor="ctr"/>
          <a:lstStyle/>
          <a:p>
            <a:pPr indent="0" marL="0">
              <a:buNone/>
            </a:pPr>
            <a:r>
              <a:rPr lang="en-US" sz="1000" dirty="0">
                <a:solidFill>
                  <a:srgbClr val="FFFFFF"/>
                </a:solidFill>
              </a:rPr>
              <a:t>A Classroom Behavior Field Day Reset</a:t>
            </a:r>
            <a:endParaRPr lang="en-US" sz="1000" dirty="0"/>
          </a:p>
        </p:txBody>
      </p:sp>
      <p:sp>
        <p:nvSpPr>
          <p:cNvPr id="4" name="Text 2"/>
          <p:cNvSpPr/>
          <p:nvPr/>
        </p:nvSpPr>
        <p:spPr>
          <a:xfrm>
            <a:off x="11247120" y="137160"/>
            <a:ext cx="594360" cy="292608"/>
          </a:xfrm>
          <a:prstGeom prst="rect">
            <a:avLst/>
          </a:prstGeom>
          <a:noFill/>
          <a:ln/>
        </p:spPr>
        <p:txBody>
          <a:bodyPr wrap="square" lIns="0" tIns="0" rIns="0" bIns="0" rtlCol="0" anchor="ctr"/>
          <a:lstStyle/>
          <a:p>
            <a:pPr algn="r" indent="0" marL="0">
              <a:buNone/>
            </a:pPr>
            <a:r>
              <a:rPr lang="en-US" sz="1600" b="1" dirty="0">
                <a:solidFill>
                  <a:srgbClr val="FF2AA3"/>
                </a:solidFill>
              </a:rPr>
              <a:t>31</a:t>
            </a:r>
            <a:endParaRPr lang="en-US" sz="1600" dirty="0"/>
          </a:p>
        </p:txBody>
      </p:sp>
      <p:sp>
        <p:nvSpPr>
          <p:cNvPr id="5" name="Shape 3"/>
          <p:cNvSpPr/>
          <p:nvPr/>
        </p:nvSpPr>
        <p:spPr>
          <a:xfrm>
            <a:off x="320040" y="475488"/>
            <a:ext cx="11521440" cy="0"/>
          </a:xfrm>
          <a:prstGeom prst="line">
            <a:avLst/>
          </a:prstGeom>
          <a:noFill/>
          <a:ln w="12700">
            <a:solidFill>
              <a:srgbClr val="FF2AA3">
                <a:alpha val="95000"/>
              </a:srgbClr>
            </a:solidFill>
            <a:prstDash val="solid"/>
          </a:ln>
        </p:spPr>
      </p:sp>
      <p:sp>
        <p:nvSpPr>
          <p:cNvPr id="6" name="Text 4"/>
          <p:cNvSpPr/>
          <p:nvPr/>
        </p:nvSpPr>
        <p:spPr>
          <a:xfrm>
            <a:off x="502920" y="749808"/>
            <a:ext cx="11155680" cy="685800"/>
          </a:xfrm>
          <a:prstGeom prst="rect">
            <a:avLst/>
          </a:prstGeom>
          <a:noFill/>
          <a:ln/>
        </p:spPr>
        <p:txBody>
          <a:bodyPr wrap="square" lIns="0" tIns="0" rIns="0" bIns="0" rtlCol="0" anchor="ctr">
            <a:normAutofit/>
          </a:bodyPr>
          <a:lstStyle/>
          <a:p>
            <a:pPr algn="ctr" indent="0" marL="0">
              <a:buNone/>
            </a:pPr>
            <a:r>
              <a:rPr lang="en-US" sz="3400" b="1" dirty="0">
                <a:solidFill>
                  <a:srgbClr val="FFFFFF"/>
                </a:solidFill>
              </a:rPr>
              <a:t>FINAL REFLECTION</a:t>
            </a:r>
            <a:endParaRPr lang="en-US" sz="3400" dirty="0"/>
          </a:p>
        </p:txBody>
      </p:sp>
      <p:sp>
        <p:nvSpPr>
          <p:cNvPr id="7" name="Text 5"/>
          <p:cNvSpPr/>
          <p:nvPr/>
        </p:nvSpPr>
        <p:spPr>
          <a:xfrm>
            <a:off x="914400" y="1645920"/>
            <a:ext cx="10332720" cy="320040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2800" b="1" dirty="0">
                <a:solidFill>
                  <a:srgbClr val="FFFFFF"/>
                </a:solidFill>
              </a:rPr>
              <a:t>Ask students:</a:t>
            </a:r>
            <a:endParaRPr lang="en-US" sz="2800" dirty="0"/>
          </a:p>
          <a:p>
            <a:pPr indent="0" marL="0">
              <a:buNone/>
            </a:pPr>
            <a:r>
              <a:rPr lang="en-US" sz="2800" b="1" dirty="0">
                <a:solidFill>
                  <a:srgbClr val="FFFFFF"/>
                </a:solidFill>
              </a:rPr>
              <a:t>1. What Fix did we practice?</a:t>
            </a:r>
            <a:endParaRPr lang="en-US" sz="2800" dirty="0"/>
          </a:p>
          <a:p>
            <a:pPr indent="0" marL="0">
              <a:buNone/>
            </a:pPr>
            <a:r>
              <a:rPr lang="en-US" sz="2800" b="1" dirty="0">
                <a:solidFill>
                  <a:srgbClr val="FFFFFF"/>
                </a:solidFill>
              </a:rPr>
              <a:t>2. What got better?</a:t>
            </a:r>
            <a:endParaRPr lang="en-US" sz="2800" dirty="0"/>
          </a:p>
          <a:p>
            <a:pPr indent="0" marL="0">
              <a:buNone/>
            </a:pPr>
            <a:r>
              <a:rPr lang="en-US" sz="2800" b="1" dirty="0">
                <a:solidFill>
                  <a:srgbClr val="FFFFFF"/>
                </a:solidFill>
              </a:rPr>
              <a:t>3. Where will we use this today?</a:t>
            </a:r>
            <a:endParaRPr lang="en-US" sz="2800" dirty="0"/>
          </a:p>
          <a:p>
            <a:pPr indent="0" marL="0">
              <a:buNone/>
            </a:pPr>
            <a:r>
              <a:rPr lang="en-US" sz="2800" b="1" dirty="0">
                <a:solidFill>
                  <a:srgbClr val="FFFFFF"/>
                </a:solidFill>
              </a:rPr>
              <a:t>4. What should we rerun next time?</a:t>
            </a:r>
            <a:endParaRPr lang="en-US" sz="2800" dirty="0"/>
          </a:p>
        </p:txBody>
      </p:sp>
      <p:sp>
        <p:nvSpPr>
          <p:cNvPr id="8" name="Text 6"/>
          <p:cNvSpPr/>
          <p:nvPr/>
        </p:nvSpPr>
        <p:spPr>
          <a:xfrm>
            <a:off x="1920240" y="5486400"/>
            <a:ext cx="8229600" cy="457200"/>
          </a:xfrm>
          <a:prstGeom prst="rect">
            <a:avLst/>
          </a:prstGeom>
          <a:noFill/>
          <a:ln/>
        </p:spPr>
        <p:txBody>
          <a:bodyPr wrap="square" lIns="0" tIns="0" rIns="0" bIns="0" rtlCol="0" anchor="ctr"/>
          <a:lstStyle/>
          <a:p>
            <a:pPr algn="ctr" indent="0" marL="0">
              <a:buNone/>
            </a:pPr>
            <a:r>
              <a:rPr lang="en-US" sz="2800" b="1" dirty="0">
                <a:solidFill>
                  <a:srgbClr val="FFD400"/>
                </a:solidFill>
              </a:rPr>
              <a:t>Practice beats reminders.</a:t>
            </a:r>
            <a:endParaRPr lang="en-US"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5060A"/>
        </a:solidFill>
      </p:bgPr>
    </p:bg>
    <p:spTree>
      <p:nvGrpSpPr>
        <p:cNvPr id="1" name=""/>
        <p:cNvGrpSpPr/>
        <p:nvPr/>
      </p:nvGrpSpPr>
      <p:grpSpPr>
        <a:xfrm>
          <a:off x="0" y="0"/>
          <a:ext cx="0" cy="0"/>
          <a:chOff x="0" y="0"/>
          <a:chExt cx="0" cy="0"/>
        </a:xfrm>
      </p:grpSpPr>
      <p:sp>
        <p:nvSpPr>
          <p:cNvPr id="2" name="Text 0"/>
          <p:cNvSpPr/>
          <p:nvPr/>
        </p:nvSpPr>
        <p:spPr>
          <a:xfrm>
            <a:off x="320040" y="164592"/>
            <a:ext cx="3063240" cy="219456"/>
          </a:xfrm>
          <a:prstGeom prst="rect">
            <a:avLst/>
          </a:prstGeom>
          <a:noFill/>
          <a:ln/>
        </p:spPr>
        <p:txBody>
          <a:bodyPr wrap="square" lIns="0" tIns="0" rIns="0" bIns="0" rtlCol="0" anchor="ctr"/>
          <a:lstStyle/>
          <a:p>
            <a:pPr indent="0" marL="0">
              <a:buNone/>
            </a:pPr>
            <a:r>
              <a:rPr lang="en-US" sz="1300" b="1" dirty="0">
                <a:solidFill>
                  <a:srgbClr val="00D9FF"/>
                </a:solidFill>
                <a:latin typeface="Arial" pitchFamily="34" charset="0"/>
                <a:ea typeface="Arial" pitchFamily="34" charset="-122"/>
                <a:cs typeface="Arial" pitchFamily="34" charset="-120"/>
              </a:rPr>
              <a:t>THE FIXES GAMES™</a:t>
            </a:r>
            <a:endParaRPr lang="en-US" sz="1300" dirty="0"/>
          </a:p>
        </p:txBody>
      </p:sp>
      <p:sp>
        <p:nvSpPr>
          <p:cNvPr id="3" name="Text 1"/>
          <p:cNvSpPr/>
          <p:nvPr/>
        </p:nvSpPr>
        <p:spPr>
          <a:xfrm>
            <a:off x="3840480" y="164592"/>
            <a:ext cx="4572000" cy="219456"/>
          </a:xfrm>
          <a:prstGeom prst="rect">
            <a:avLst/>
          </a:prstGeom>
          <a:noFill/>
          <a:ln/>
        </p:spPr>
        <p:txBody>
          <a:bodyPr wrap="square" lIns="0" tIns="0" rIns="0" bIns="0" rtlCol="0" anchor="ctr"/>
          <a:lstStyle/>
          <a:p>
            <a:pPr indent="0" marL="0">
              <a:buNone/>
            </a:pPr>
            <a:r>
              <a:rPr lang="en-US" sz="1000" dirty="0">
                <a:solidFill>
                  <a:srgbClr val="FFFFFF"/>
                </a:solidFill>
              </a:rPr>
              <a:t>A Classroom Behavior Field Day Reset</a:t>
            </a:r>
            <a:endParaRPr lang="en-US" sz="1000" dirty="0"/>
          </a:p>
        </p:txBody>
      </p:sp>
      <p:sp>
        <p:nvSpPr>
          <p:cNvPr id="4" name="Text 2"/>
          <p:cNvSpPr/>
          <p:nvPr/>
        </p:nvSpPr>
        <p:spPr>
          <a:xfrm>
            <a:off x="11247120" y="137160"/>
            <a:ext cx="594360" cy="292608"/>
          </a:xfrm>
          <a:prstGeom prst="rect">
            <a:avLst/>
          </a:prstGeom>
          <a:noFill/>
          <a:ln/>
        </p:spPr>
        <p:txBody>
          <a:bodyPr wrap="square" lIns="0" tIns="0" rIns="0" bIns="0" rtlCol="0" anchor="ctr"/>
          <a:lstStyle/>
          <a:p>
            <a:pPr algn="r" indent="0" marL="0">
              <a:buNone/>
            </a:pPr>
            <a:r>
              <a:rPr lang="en-US" sz="1600" b="1" dirty="0">
                <a:solidFill>
                  <a:srgbClr val="FF2AA3"/>
                </a:solidFill>
              </a:rPr>
              <a:t>04</a:t>
            </a:r>
            <a:endParaRPr lang="en-US" sz="1600" dirty="0"/>
          </a:p>
        </p:txBody>
      </p:sp>
      <p:sp>
        <p:nvSpPr>
          <p:cNvPr id="5" name="Shape 3"/>
          <p:cNvSpPr/>
          <p:nvPr/>
        </p:nvSpPr>
        <p:spPr>
          <a:xfrm>
            <a:off x="320040" y="475488"/>
            <a:ext cx="11521440" cy="0"/>
          </a:xfrm>
          <a:prstGeom prst="line">
            <a:avLst/>
          </a:prstGeom>
          <a:noFill/>
          <a:ln w="12700">
            <a:solidFill>
              <a:srgbClr val="FF2AA3">
                <a:alpha val="95000"/>
              </a:srgbClr>
            </a:solidFill>
            <a:prstDash val="solid"/>
          </a:ln>
        </p:spPr>
      </p:sp>
      <p:sp>
        <p:nvSpPr>
          <p:cNvPr id="6" name="Text 4"/>
          <p:cNvSpPr/>
          <p:nvPr/>
        </p:nvSpPr>
        <p:spPr>
          <a:xfrm>
            <a:off x="502920" y="749808"/>
            <a:ext cx="11155680" cy="685800"/>
          </a:xfrm>
          <a:prstGeom prst="rect">
            <a:avLst/>
          </a:prstGeom>
          <a:noFill/>
          <a:ln/>
        </p:spPr>
        <p:txBody>
          <a:bodyPr wrap="square" lIns="0" tIns="0" rIns="0" bIns="0" rtlCol="0" anchor="ctr">
            <a:normAutofit/>
          </a:bodyPr>
          <a:lstStyle/>
          <a:p>
            <a:pPr algn="ctr" indent="0" marL="0">
              <a:buNone/>
            </a:pPr>
            <a:r>
              <a:rPr lang="en-US" sz="3400" b="1" dirty="0">
                <a:solidFill>
                  <a:srgbClr val="FFFFFF"/>
                </a:solidFill>
              </a:rPr>
              <a:t>STUDENT KICKOFF SCRIPT</a:t>
            </a:r>
            <a:endParaRPr lang="en-US" sz="3400" dirty="0"/>
          </a:p>
        </p:txBody>
      </p:sp>
      <p:sp>
        <p:nvSpPr>
          <p:cNvPr id="7" name="Text 5"/>
          <p:cNvSpPr/>
          <p:nvPr/>
        </p:nvSpPr>
        <p:spPr>
          <a:xfrm>
            <a:off x="640080" y="1508760"/>
            <a:ext cx="10881360" cy="548640"/>
          </a:xfrm>
          <a:prstGeom prst="rect">
            <a:avLst/>
          </a:prstGeom>
          <a:solidFill>
            <a:srgbClr val="10131A"/>
          </a:solidFill>
          <a:ln>
            <a:solidFill>
              <a:srgbClr val="FFD400"/>
            </a:solidFill>
          </a:ln>
        </p:spPr>
        <p:txBody>
          <a:bodyPr wrap="square" lIns="1778" tIns="1778" rIns="1778" bIns="1778" rtlCol="0" anchor="ctr">
            <a:normAutofit/>
          </a:bodyPr>
          <a:lstStyle/>
          <a:p>
            <a:pPr indent="0" marL="0">
              <a:buNone/>
            </a:pPr>
            <a:r>
              <a:rPr lang="en-US" sz="2000" b="1" dirty="0">
                <a:solidFill>
                  <a:srgbClr val="FFD400"/>
                </a:solidFill>
              </a:rPr>
              <a:t>READ THIS TO STUDENTS</a:t>
            </a:r>
            <a:endParaRPr lang="en-US" sz="2000" dirty="0"/>
          </a:p>
        </p:txBody>
      </p:sp>
      <p:sp>
        <p:nvSpPr>
          <p:cNvPr id="8" name="Text 6"/>
          <p:cNvSpPr/>
          <p:nvPr/>
        </p:nvSpPr>
        <p:spPr>
          <a:xfrm>
            <a:off x="640080" y="2240280"/>
            <a:ext cx="10881360" cy="2148840"/>
          </a:xfrm>
          <a:prstGeom prst="rect">
            <a:avLst/>
          </a:prstGeom>
          <a:solidFill>
            <a:srgbClr val="10131A"/>
          </a:solidFill>
          <a:ln>
            <a:solidFill>
              <a:srgbClr val="FF2AA3"/>
            </a:solidFill>
          </a:ln>
        </p:spPr>
        <p:txBody>
          <a:bodyPr wrap="square" lIns="1778" tIns="1778" rIns="1778" bIns="1778" rtlCol="0" anchor="ctr">
            <a:normAutofit/>
          </a:bodyPr>
          <a:lstStyle/>
          <a:p>
            <a:pPr indent="0" marL="0">
              <a:buNone/>
            </a:pPr>
            <a:r>
              <a:rPr lang="en-US" sz="2200" dirty="0">
                <a:solidFill>
                  <a:srgbClr val="FFFFFF"/>
                </a:solidFill>
              </a:rPr>
              <a:t>Welcome to The Fixes Games. This week we are going to practice the habits that help our room work: listening, directions, waiting, calm body, respect, and responsibility. You do not have to be perfect. You do have to try. If we miss it, we reset and run it again.</a:t>
            </a:r>
            <a:endParaRPr lang="en-US" sz="2200" dirty="0"/>
          </a:p>
        </p:txBody>
      </p:sp>
      <p:sp>
        <p:nvSpPr>
          <p:cNvPr id="9" name="Text 7"/>
          <p:cNvSpPr/>
          <p:nvPr/>
        </p:nvSpPr>
        <p:spPr>
          <a:xfrm>
            <a:off x="640080" y="4617720"/>
            <a:ext cx="10881360" cy="123444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600" dirty="0">
                <a:solidFill>
                  <a:srgbClr val="FFFFFF"/>
                </a:solidFill>
              </a:rPr>
              <a:t>STUDENT EXPECTATIONS</a:t>
            </a:r>
            <a:endParaRPr lang="en-US" sz="1600" dirty="0"/>
          </a:p>
          <a:p>
            <a:pPr indent="0" marL="0">
              <a:buNone/>
            </a:pPr>
            <a:r>
              <a:rPr lang="en-US" sz="1600" dirty="0">
                <a:solidFill>
                  <a:srgbClr val="FFFFFF"/>
                </a:solidFill>
              </a:rPr>
              <a:t>• Move safely.</a:t>
            </a:r>
            <a:endParaRPr lang="en-US" sz="1600" dirty="0"/>
          </a:p>
          <a:p>
            <a:pPr indent="0" marL="0">
              <a:buNone/>
            </a:pPr>
            <a:r>
              <a:rPr lang="en-US" sz="1600" dirty="0">
                <a:solidFill>
                  <a:srgbClr val="FFFFFF"/>
                </a:solidFill>
              </a:rPr>
              <a:t>• Listen for the signal.</a:t>
            </a:r>
            <a:endParaRPr lang="en-US" sz="1600" dirty="0"/>
          </a:p>
          <a:p>
            <a:pPr indent="0" marL="0">
              <a:buNone/>
            </a:pPr>
            <a:r>
              <a:rPr lang="en-US" sz="1600" dirty="0">
                <a:solidFill>
                  <a:srgbClr val="FFFFFF"/>
                </a:solidFill>
              </a:rPr>
              <a:t>• Encourage your team.</a:t>
            </a:r>
            <a:endParaRPr lang="en-US" sz="1600" dirty="0"/>
          </a:p>
          <a:p>
            <a:pPr indent="0" marL="0">
              <a:buNone/>
            </a:pPr>
            <a:r>
              <a:rPr lang="en-US" sz="1600" dirty="0">
                <a:solidFill>
                  <a:srgbClr val="FFFFFF"/>
                </a:solidFill>
              </a:rPr>
              <a:t>• Follow directions the first time.</a:t>
            </a:r>
            <a:endParaRPr lang="en-US" sz="1600" dirty="0"/>
          </a:p>
          <a:p>
            <a:pPr indent="0" marL="0">
              <a:buNone/>
            </a:pPr>
            <a:r>
              <a:rPr lang="en-US" sz="1600" dirty="0">
                <a:solidFill>
                  <a:srgbClr val="FFFFFF"/>
                </a:solidFill>
              </a:rPr>
              <a:t>• Leave each station ready for the next group.</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5060A"/>
        </a:solidFill>
      </p:bgPr>
    </p:bg>
    <p:spTree>
      <p:nvGrpSpPr>
        <p:cNvPr id="1" name=""/>
        <p:cNvGrpSpPr/>
        <p:nvPr/>
      </p:nvGrpSpPr>
      <p:grpSpPr>
        <a:xfrm>
          <a:off x="0" y="0"/>
          <a:ext cx="0" cy="0"/>
          <a:chOff x="0" y="0"/>
          <a:chExt cx="0" cy="0"/>
        </a:xfrm>
      </p:grpSpPr>
      <p:sp>
        <p:nvSpPr>
          <p:cNvPr id="2" name="Text 0"/>
          <p:cNvSpPr/>
          <p:nvPr/>
        </p:nvSpPr>
        <p:spPr>
          <a:xfrm>
            <a:off x="320040" y="164592"/>
            <a:ext cx="3063240" cy="219456"/>
          </a:xfrm>
          <a:prstGeom prst="rect">
            <a:avLst/>
          </a:prstGeom>
          <a:noFill/>
          <a:ln/>
        </p:spPr>
        <p:txBody>
          <a:bodyPr wrap="square" lIns="0" tIns="0" rIns="0" bIns="0" rtlCol="0" anchor="ctr"/>
          <a:lstStyle/>
          <a:p>
            <a:pPr indent="0" marL="0">
              <a:buNone/>
            </a:pPr>
            <a:r>
              <a:rPr lang="en-US" sz="1300" b="1" dirty="0">
                <a:solidFill>
                  <a:srgbClr val="00D9FF"/>
                </a:solidFill>
                <a:latin typeface="Arial" pitchFamily="34" charset="0"/>
                <a:ea typeface="Arial" pitchFamily="34" charset="-122"/>
                <a:cs typeface="Arial" pitchFamily="34" charset="-120"/>
              </a:rPr>
              <a:t>THE FIXES GAMES™</a:t>
            </a:r>
            <a:endParaRPr lang="en-US" sz="1300" dirty="0"/>
          </a:p>
        </p:txBody>
      </p:sp>
      <p:sp>
        <p:nvSpPr>
          <p:cNvPr id="3" name="Text 1"/>
          <p:cNvSpPr/>
          <p:nvPr/>
        </p:nvSpPr>
        <p:spPr>
          <a:xfrm>
            <a:off x="3840480" y="164592"/>
            <a:ext cx="4572000" cy="219456"/>
          </a:xfrm>
          <a:prstGeom prst="rect">
            <a:avLst/>
          </a:prstGeom>
          <a:noFill/>
          <a:ln/>
        </p:spPr>
        <p:txBody>
          <a:bodyPr wrap="square" lIns="0" tIns="0" rIns="0" bIns="0" rtlCol="0" anchor="ctr"/>
          <a:lstStyle/>
          <a:p>
            <a:pPr indent="0" marL="0">
              <a:buNone/>
            </a:pPr>
            <a:r>
              <a:rPr lang="en-US" sz="1000" dirty="0">
                <a:solidFill>
                  <a:srgbClr val="FFFFFF"/>
                </a:solidFill>
              </a:rPr>
              <a:t>A Classroom Behavior Field Day Reset</a:t>
            </a:r>
            <a:endParaRPr lang="en-US" sz="1000" dirty="0"/>
          </a:p>
        </p:txBody>
      </p:sp>
      <p:sp>
        <p:nvSpPr>
          <p:cNvPr id="4" name="Text 2"/>
          <p:cNvSpPr/>
          <p:nvPr/>
        </p:nvSpPr>
        <p:spPr>
          <a:xfrm>
            <a:off x="11247120" y="137160"/>
            <a:ext cx="594360" cy="292608"/>
          </a:xfrm>
          <a:prstGeom prst="rect">
            <a:avLst/>
          </a:prstGeom>
          <a:noFill/>
          <a:ln/>
        </p:spPr>
        <p:txBody>
          <a:bodyPr wrap="square" lIns="0" tIns="0" rIns="0" bIns="0" rtlCol="0" anchor="ctr"/>
          <a:lstStyle/>
          <a:p>
            <a:pPr algn="r" indent="0" marL="0">
              <a:buNone/>
            </a:pPr>
            <a:r>
              <a:rPr lang="en-US" sz="1600" b="1" dirty="0">
                <a:solidFill>
                  <a:srgbClr val="FF2AA3"/>
                </a:solidFill>
              </a:rPr>
              <a:t>05</a:t>
            </a:r>
            <a:endParaRPr lang="en-US" sz="1600" dirty="0"/>
          </a:p>
        </p:txBody>
      </p:sp>
      <p:sp>
        <p:nvSpPr>
          <p:cNvPr id="5" name="Shape 3"/>
          <p:cNvSpPr/>
          <p:nvPr/>
        </p:nvSpPr>
        <p:spPr>
          <a:xfrm>
            <a:off x="320040" y="475488"/>
            <a:ext cx="11521440" cy="0"/>
          </a:xfrm>
          <a:prstGeom prst="line">
            <a:avLst/>
          </a:prstGeom>
          <a:noFill/>
          <a:ln w="12700">
            <a:solidFill>
              <a:srgbClr val="FF2AA3">
                <a:alpha val="95000"/>
              </a:srgbClr>
            </a:solidFill>
            <a:prstDash val="solid"/>
          </a:ln>
        </p:spPr>
      </p:sp>
      <p:sp>
        <p:nvSpPr>
          <p:cNvPr id="6" name="Text 4"/>
          <p:cNvSpPr/>
          <p:nvPr/>
        </p:nvSpPr>
        <p:spPr>
          <a:xfrm>
            <a:off x="502920" y="749808"/>
            <a:ext cx="11155680" cy="685800"/>
          </a:xfrm>
          <a:prstGeom prst="rect">
            <a:avLst/>
          </a:prstGeom>
          <a:noFill/>
          <a:ln/>
        </p:spPr>
        <p:txBody>
          <a:bodyPr wrap="square" lIns="0" tIns="0" rIns="0" bIns="0" rtlCol="0" anchor="ctr">
            <a:normAutofit/>
          </a:bodyPr>
          <a:lstStyle/>
          <a:p>
            <a:pPr algn="ctr" indent="0" marL="0">
              <a:buNone/>
            </a:pPr>
            <a:r>
              <a:rPr lang="en-US" sz="3400" b="1" dirty="0">
                <a:solidFill>
                  <a:srgbClr val="FFFFFF"/>
                </a:solidFill>
              </a:rPr>
              <a:t>THE 5-DAY PLAN</a:t>
            </a:r>
            <a:endParaRPr lang="en-US" sz="3400" dirty="0"/>
          </a:p>
        </p:txBody>
      </p:sp>
      <p:sp>
        <p:nvSpPr>
          <p:cNvPr id="7" name="Text 5"/>
          <p:cNvSpPr/>
          <p:nvPr/>
        </p:nvSpPr>
        <p:spPr>
          <a:xfrm>
            <a:off x="685800" y="1554480"/>
            <a:ext cx="10881360" cy="77724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400" b="1" dirty="0">
                <a:solidFill>
                  <a:srgbClr val="FFFFFF"/>
                </a:solidFill>
              </a:rPr>
              <a:t>DAY 1 - LISTENING</a:t>
            </a:r>
            <a:endParaRPr lang="en-US" sz="1400" dirty="0"/>
          </a:p>
          <a:p>
            <a:pPr indent="0" marL="0">
              <a:buNone/>
            </a:pPr>
            <a:r>
              <a:rPr lang="en-US" sz="1400" b="1" dirty="0">
                <a:solidFill>
                  <a:srgbClr val="FFFFFF"/>
                </a:solidFill>
              </a:rPr>
              <a:t>Fix Phrase: Eyes on the speaker. Body still.</a:t>
            </a:r>
            <a:endParaRPr lang="en-US" sz="1400" dirty="0"/>
          </a:p>
          <a:p>
            <a:pPr indent="0" marL="0">
              <a:buNone/>
            </a:pPr>
            <a:r>
              <a:rPr lang="en-US" sz="1400" b="1" dirty="0">
                <a:solidFill>
                  <a:srgbClr val="FFFFFF"/>
                </a:solidFill>
              </a:rPr>
              <a:t>Students practice: attention, focus, and following cues</a:t>
            </a:r>
            <a:endParaRPr lang="en-US" sz="1400" dirty="0"/>
          </a:p>
        </p:txBody>
      </p:sp>
      <p:sp>
        <p:nvSpPr>
          <p:cNvPr id="8" name="Text 6"/>
          <p:cNvSpPr/>
          <p:nvPr/>
        </p:nvSpPr>
        <p:spPr>
          <a:xfrm>
            <a:off x="685800" y="2450592"/>
            <a:ext cx="10881360" cy="777240"/>
          </a:xfrm>
          <a:prstGeom prst="rect">
            <a:avLst/>
          </a:prstGeom>
          <a:solidFill>
            <a:srgbClr val="10131A"/>
          </a:solidFill>
          <a:ln>
            <a:solidFill>
              <a:srgbClr val="FF2AA3"/>
            </a:solidFill>
          </a:ln>
        </p:spPr>
        <p:txBody>
          <a:bodyPr wrap="square" lIns="1778" tIns="1778" rIns="1778" bIns="1778" rtlCol="0" anchor="ctr">
            <a:normAutofit/>
          </a:bodyPr>
          <a:lstStyle/>
          <a:p>
            <a:pPr indent="0" marL="0">
              <a:buNone/>
            </a:pPr>
            <a:r>
              <a:rPr lang="en-US" sz="1400" b="1" dirty="0">
                <a:solidFill>
                  <a:srgbClr val="FFFFFF"/>
                </a:solidFill>
              </a:rPr>
              <a:t>DAY 2 - DIRECTIONS + RESPONSIBILITY</a:t>
            </a:r>
            <a:endParaRPr lang="en-US" sz="1400" dirty="0"/>
          </a:p>
          <a:p>
            <a:pPr indent="0" marL="0">
              <a:buNone/>
            </a:pPr>
            <a:r>
              <a:rPr lang="en-US" sz="1400" b="1" dirty="0">
                <a:solidFill>
                  <a:srgbClr val="FFFFFF"/>
                </a:solidFill>
              </a:rPr>
              <a:t>Fix Phrase: Hear it. Repeat it. Do it.</a:t>
            </a:r>
            <a:endParaRPr lang="en-US" sz="1400" dirty="0"/>
          </a:p>
          <a:p>
            <a:pPr indent="0" marL="0">
              <a:buNone/>
            </a:pPr>
            <a:r>
              <a:rPr lang="en-US" sz="1400" b="1" dirty="0">
                <a:solidFill>
                  <a:srgbClr val="FFFFFF"/>
                </a:solidFill>
              </a:rPr>
              <a:t>Students practice: following through and acting on directions</a:t>
            </a:r>
            <a:endParaRPr lang="en-US" sz="1400" dirty="0"/>
          </a:p>
        </p:txBody>
      </p:sp>
      <p:sp>
        <p:nvSpPr>
          <p:cNvPr id="9" name="Text 7"/>
          <p:cNvSpPr/>
          <p:nvPr/>
        </p:nvSpPr>
        <p:spPr>
          <a:xfrm>
            <a:off x="685800" y="3346704"/>
            <a:ext cx="10881360" cy="77724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400" b="1" dirty="0">
                <a:solidFill>
                  <a:srgbClr val="FFFFFF"/>
                </a:solidFill>
              </a:rPr>
              <a:t>DAY 3 - WAITING + CALM BODY</a:t>
            </a:r>
            <a:endParaRPr lang="en-US" sz="1400" dirty="0"/>
          </a:p>
          <a:p>
            <a:pPr indent="0" marL="0">
              <a:buNone/>
            </a:pPr>
            <a:r>
              <a:rPr lang="en-US" sz="1400" b="1" dirty="0">
                <a:solidFill>
                  <a:srgbClr val="FFFFFF"/>
                </a:solidFill>
              </a:rPr>
              <a:t>Fix Phrase: Quiet hands. Patient brain. Soft hands. Soft feet. Soft voice.</a:t>
            </a:r>
            <a:endParaRPr lang="en-US" sz="1400" dirty="0"/>
          </a:p>
          <a:p>
            <a:pPr indent="0" marL="0">
              <a:buNone/>
            </a:pPr>
            <a:r>
              <a:rPr lang="en-US" sz="1400" b="1" dirty="0">
                <a:solidFill>
                  <a:srgbClr val="FFFFFF"/>
                </a:solidFill>
              </a:rPr>
              <a:t>Students practice: self-control, pacing, and body awareness</a:t>
            </a:r>
            <a:endParaRPr lang="en-US" sz="1400" dirty="0"/>
          </a:p>
        </p:txBody>
      </p:sp>
      <p:sp>
        <p:nvSpPr>
          <p:cNvPr id="10" name="Text 8"/>
          <p:cNvSpPr/>
          <p:nvPr/>
        </p:nvSpPr>
        <p:spPr>
          <a:xfrm>
            <a:off x="685800" y="4242816"/>
            <a:ext cx="10881360" cy="777240"/>
          </a:xfrm>
          <a:prstGeom prst="rect">
            <a:avLst/>
          </a:prstGeom>
          <a:solidFill>
            <a:srgbClr val="10131A"/>
          </a:solidFill>
          <a:ln>
            <a:solidFill>
              <a:srgbClr val="FF2AA3"/>
            </a:solidFill>
          </a:ln>
        </p:spPr>
        <p:txBody>
          <a:bodyPr wrap="square" lIns="1778" tIns="1778" rIns="1778" bIns="1778" rtlCol="0" anchor="ctr">
            <a:normAutofit/>
          </a:bodyPr>
          <a:lstStyle/>
          <a:p>
            <a:pPr indent="0" marL="0">
              <a:buNone/>
            </a:pPr>
            <a:r>
              <a:rPr lang="en-US" sz="1400" b="1" dirty="0">
                <a:solidFill>
                  <a:srgbClr val="FFFFFF"/>
                </a:solidFill>
              </a:rPr>
              <a:t>DAY 4 - RESPECT</a:t>
            </a:r>
            <a:endParaRPr lang="en-US" sz="1400" dirty="0"/>
          </a:p>
          <a:p>
            <a:pPr indent="0" marL="0">
              <a:buNone/>
            </a:pPr>
            <a:r>
              <a:rPr lang="en-US" sz="1400" b="1" dirty="0">
                <a:solidFill>
                  <a:srgbClr val="FFFFFF"/>
                </a:solidFill>
              </a:rPr>
              <a:t>Fix Phrase: Words, tone, and face match.</a:t>
            </a:r>
            <a:endParaRPr lang="en-US" sz="1400" dirty="0"/>
          </a:p>
          <a:p>
            <a:pPr indent="0" marL="0">
              <a:buNone/>
            </a:pPr>
            <a:r>
              <a:rPr lang="en-US" sz="1400" b="1" dirty="0">
                <a:solidFill>
                  <a:srgbClr val="FFFFFF"/>
                </a:solidFill>
              </a:rPr>
              <a:t>Students practice: kind responses, calm tone, and social awareness</a:t>
            </a:r>
            <a:endParaRPr lang="en-US" sz="1400" dirty="0"/>
          </a:p>
        </p:txBody>
      </p:sp>
      <p:sp>
        <p:nvSpPr>
          <p:cNvPr id="11" name="Text 9"/>
          <p:cNvSpPr/>
          <p:nvPr/>
        </p:nvSpPr>
        <p:spPr>
          <a:xfrm>
            <a:off x="685800" y="5138928"/>
            <a:ext cx="10881360" cy="77724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400" b="1" dirty="0">
                <a:solidFill>
                  <a:srgbClr val="FFFFFF"/>
                </a:solidFill>
              </a:rPr>
              <a:t>DAY 5 - RESPONSIBILITY + TRY AGAIN</a:t>
            </a:r>
            <a:endParaRPr lang="en-US" sz="1400" dirty="0"/>
          </a:p>
          <a:p>
            <a:pPr indent="0" marL="0">
              <a:buNone/>
            </a:pPr>
            <a:r>
              <a:rPr lang="en-US" sz="1400" b="1" dirty="0">
                <a:solidFill>
                  <a:srgbClr val="FFFFFF"/>
                </a:solidFill>
              </a:rPr>
              <a:t>Fix Phrase: Own the slip. Run the fix. Try again.</a:t>
            </a:r>
            <a:endParaRPr lang="en-US" sz="1400" dirty="0"/>
          </a:p>
          <a:p>
            <a:pPr indent="0" marL="0">
              <a:buNone/>
            </a:pPr>
            <a:r>
              <a:rPr lang="en-US" sz="1400" b="1" dirty="0">
                <a:solidFill>
                  <a:srgbClr val="FFFFFF"/>
                </a:solidFill>
              </a:rPr>
              <a:t>Students practice: follow-through, repair, and persistence</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5060A"/>
        </a:solidFill>
      </p:bgPr>
    </p:bg>
    <p:spTree>
      <p:nvGrpSpPr>
        <p:cNvPr id="1" name=""/>
        <p:cNvGrpSpPr/>
        <p:nvPr/>
      </p:nvGrpSpPr>
      <p:grpSpPr>
        <a:xfrm>
          <a:off x="0" y="0"/>
          <a:ext cx="0" cy="0"/>
          <a:chOff x="0" y="0"/>
          <a:chExt cx="0" cy="0"/>
        </a:xfrm>
      </p:grpSpPr>
      <p:sp>
        <p:nvSpPr>
          <p:cNvPr id="2" name="Text 0"/>
          <p:cNvSpPr/>
          <p:nvPr/>
        </p:nvSpPr>
        <p:spPr>
          <a:xfrm>
            <a:off x="320040" y="164592"/>
            <a:ext cx="3063240" cy="219456"/>
          </a:xfrm>
          <a:prstGeom prst="rect">
            <a:avLst/>
          </a:prstGeom>
          <a:noFill/>
          <a:ln/>
        </p:spPr>
        <p:txBody>
          <a:bodyPr wrap="square" lIns="0" tIns="0" rIns="0" bIns="0" rtlCol="0" anchor="ctr"/>
          <a:lstStyle/>
          <a:p>
            <a:pPr indent="0" marL="0">
              <a:buNone/>
            </a:pPr>
            <a:r>
              <a:rPr lang="en-US" sz="1300" b="1" dirty="0">
                <a:solidFill>
                  <a:srgbClr val="00D9FF"/>
                </a:solidFill>
                <a:latin typeface="Arial" pitchFamily="34" charset="0"/>
                <a:ea typeface="Arial" pitchFamily="34" charset="-122"/>
                <a:cs typeface="Arial" pitchFamily="34" charset="-120"/>
              </a:rPr>
              <a:t>THE FIXES GAMES™</a:t>
            </a:r>
            <a:endParaRPr lang="en-US" sz="1300" dirty="0"/>
          </a:p>
        </p:txBody>
      </p:sp>
      <p:sp>
        <p:nvSpPr>
          <p:cNvPr id="3" name="Text 1"/>
          <p:cNvSpPr/>
          <p:nvPr/>
        </p:nvSpPr>
        <p:spPr>
          <a:xfrm>
            <a:off x="3840480" y="164592"/>
            <a:ext cx="4572000" cy="219456"/>
          </a:xfrm>
          <a:prstGeom prst="rect">
            <a:avLst/>
          </a:prstGeom>
          <a:noFill/>
          <a:ln/>
        </p:spPr>
        <p:txBody>
          <a:bodyPr wrap="square" lIns="0" tIns="0" rIns="0" bIns="0" rtlCol="0" anchor="ctr"/>
          <a:lstStyle/>
          <a:p>
            <a:pPr indent="0" marL="0">
              <a:buNone/>
            </a:pPr>
            <a:r>
              <a:rPr lang="en-US" sz="1000" dirty="0">
                <a:solidFill>
                  <a:srgbClr val="FFFFFF"/>
                </a:solidFill>
              </a:rPr>
              <a:t>A Classroom Behavior Field Day Reset</a:t>
            </a:r>
            <a:endParaRPr lang="en-US" sz="1000" dirty="0"/>
          </a:p>
        </p:txBody>
      </p:sp>
      <p:sp>
        <p:nvSpPr>
          <p:cNvPr id="4" name="Text 2"/>
          <p:cNvSpPr/>
          <p:nvPr/>
        </p:nvSpPr>
        <p:spPr>
          <a:xfrm>
            <a:off x="11247120" y="137160"/>
            <a:ext cx="594360" cy="292608"/>
          </a:xfrm>
          <a:prstGeom prst="rect">
            <a:avLst/>
          </a:prstGeom>
          <a:noFill/>
          <a:ln/>
        </p:spPr>
        <p:txBody>
          <a:bodyPr wrap="square" lIns="0" tIns="0" rIns="0" bIns="0" rtlCol="0" anchor="ctr"/>
          <a:lstStyle/>
          <a:p>
            <a:pPr algn="r" indent="0" marL="0">
              <a:buNone/>
            </a:pPr>
            <a:r>
              <a:rPr lang="en-US" sz="1600" b="1" dirty="0">
                <a:solidFill>
                  <a:srgbClr val="FF2AA3"/>
                </a:solidFill>
              </a:rPr>
              <a:t>06</a:t>
            </a:r>
            <a:endParaRPr lang="en-US" sz="1600" dirty="0"/>
          </a:p>
        </p:txBody>
      </p:sp>
      <p:sp>
        <p:nvSpPr>
          <p:cNvPr id="5" name="Shape 3"/>
          <p:cNvSpPr/>
          <p:nvPr/>
        </p:nvSpPr>
        <p:spPr>
          <a:xfrm>
            <a:off x="320040" y="475488"/>
            <a:ext cx="11521440" cy="0"/>
          </a:xfrm>
          <a:prstGeom prst="line">
            <a:avLst/>
          </a:prstGeom>
          <a:noFill/>
          <a:ln w="12700">
            <a:solidFill>
              <a:srgbClr val="FF2AA3">
                <a:alpha val="95000"/>
              </a:srgbClr>
            </a:solidFill>
            <a:prstDash val="solid"/>
          </a:ln>
        </p:spPr>
      </p:sp>
      <p:sp>
        <p:nvSpPr>
          <p:cNvPr id="6" name="Text 4"/>
          <p:cNvSpPr/>
          <p:nvPr/>
        </p:nvSpPr>
        <p:spPr>
          <a:xfrm>
            <a:off x="502920" y="749808"/>
            <a:ext cx="11155680" cy="685800"/>
          </a:xfrm>
          <a:prstGeom prst="rect">
            <a:avLst/>
          </a:prstGeom>
          <a:noFill/>
          <a:ln/>
        </p:spPr>
        <p:txBody>
          <a:bodyPr wrap="square" lIns="0" tIns="0" rIns="0" bIns="0" rtlCol="0" anchor="ctr">
            <a:normAutofit/>
          </a:bodyPr>
          <a:lstStyle/>
          <a:p>
            <a:pPr algn="ctr" indent="0" marL="0">
              <a:buNone/>
            </a:pPr>
            <a:r>
              <a:rPr lang="en-US" sz="3400" b="1" dirty="0">
                <a:solidFill>
                  <a:srgbClr val="FFFFFF"/>
                </a:solidFill>
              </a:rPr>
              <a:t>DAY 1 - LISTENING</a:t>
            </a:r>
            <a:endParaRPr lang="en-US" sz="3400" dirty="0"/>
          </a:p>
        </p:txBody>
      </p:sp>
      <p:sp>
        <p:nvSpPr>
          <p:cNvPr id="7" name="Text 5"/>
          <p:cNvSpPr/>
          <p:nvPr/>
        </p:nvSpPr>
        <p:spPr>
          <a:xfrm>
            <a:off x="640080" y="1600200"/>
            <a:ext cx="5212080" cy="114300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2400" b="1" dirty="0">
                <a:solidFill>
                  <a:srgbClr val="FFFFFF"/>
                </a:solidFill>
              </a:rPr>
              <a:t>FIX PHRASE:</a:t>
            </a:r>
            <a:endParaRPr lang="en-US" sz="2400" dirty="0"/>
          </a:p>
          <a:p>
            <a:pPr indent="0" marL="0">
              <a:buNone/>
            </a:pPr>
            <a:r>
              <a:rPr lang="en-US" sz="2400" b="1" dirty="0">
                <a:solidFill>
                  <a:srgbClr val="FFFFFF"/>
                </a:solidFill>
              </a:rPr>
              <a:t>Eyes on the speaker. Body still.</a:t>
            </a:r>
            <a:endParaRPr lang="en-US" sz="2400" dirty="0"/>
          </a:p>
        </p:txBody>
      </p:sp>
      <p:sp>
        <p:nvSpPr>
          <p:cNvPr id="8" name="Text 6"/>
          <p:cNvSpPr/>
          <p:nvPr/>
        </p:nvSpPr>
        <p:spPr>
          <a:xfrm>
            <a:off x="6080760" y="1600200"/>
            <a:ext cx="5440680" cy="2560320"/>
          </a:xfrm>
          <a:prstGeom prst="rect">
            <a:avLst/>
          </a:prstGeom>
          <a:solidFill>
            <a:srgbClr val="10131A"/>
          </a:solidFill>
          <a:ln>
            <a:solidFill>
              <a:srgbClr val="FF2AA3"/>
            </a:solidFill>
          </a:ln>
        </p:spPr>
        <p:txBody>
          <a:bodyPr wrap="square" lIns="1778" tIns="1778" rIns="1778" bIns="1778" rtlCol="0" anchor="ctr">
            <a:normAutofit/>
          </a:bodyPr>
          <a:lstStyle/>
          <a:p>
            <a:pPr indent="0" marL="0">
              <a:buNone/>
            </a:pPr>
            <a:r>
              <a:rPr lang="en-US" sz="1500" dirty="0">
                <a:solidFill>
                  <a:srgbClr val="FFFFFF"/>
                </a:solidFill>
              </a:rPr>
              <a:t>KICKOFF SCRIPT:</a:t>
            </a:r>
            <a:endParaRPr lang="en-US" sz="1500" dirty="0"/>
          </a:p>
          <a:p>
            <a:pPr indent="0" marL="0">
              <a:buNone/>
            </a:pPr>
            <a:r>
              <a:rPr lang="en-US" sz="1500" dirty="0">
                <a:solidFill>
                  <a:srgbClr val="FFFFFF"/>
                </a:solidFill>
              </a:rPr>
              <a:t>Today we practice listening. Listening is not just hearing sound. It means your eyes are on the speaker, your body is still, and your brain is ready to receive the direction. If we miss it, we reset and run it again.</a:t>
            </a:r>
            <a:endParaRPr lang="en-US" sz="1500" dirty="0"/>
          </a:p>
        </p:txBody>
      </p:sp>
      <p:sp>
        <p:nvSpPr>
          <p:cNvPr id="9" name="Text 7"/>
          <p:cNvSpPr/>
          <p:nvPr/>
        </p:nvSpPr>
        <p:spPr>
          <a:xfrm>
            <a:off x="640080" y="3017520"/>
            <a:ext cx="5212080" cy="2103120"/>
          </a:xfrm>
          <a:prstGeom prst="rect">
            <a:avLst/>
          </a:prstGeom>
          <a:solidFill>
            <a:srgbClr val="10131A"/>
          </a:solidFill>
          <a:ln>
            <a:solidFill>
              <a:srgbClr val="FFD400"/>
            </a:solidFill>
          </a:ln>
        </p:spPr>
        <p:txBody>
          <a:bodyPr wrap="square" lIns="1778" tIns="1778" rIns="1778" bIns="1778" rtlCol="0" anchor="ctr">
            <a:normAutofit/>
          </a:bodyPr>
          <a:lstStyle/>
          <a:p>
            <a:pPr indent="0" marL="0">
              <a:buNone/>
            </a:pPr>
            <a:r>
              <a:rPr lang="en-US" sz="1800" dirty="0">
                <a:solidFill>
                  <a:srgbClr val="FFFFFF"/>
                </a:solidFill>
              </a:rPr>
              <a:t>TODAY'S FLOW:</a:t>
            </a:r>
            <a:endParaRPr lang="en-US" sz="1800" dirty="0"/>
          </a:p>
          <a:p>
            <a:pPr indent="0" marL="0">
              <a:buNone/>
            </a:pPr>
            <a:r>
              <a:rPr lang="en-US" sz="1800" dirty="0">
                <a:solidFill>
                  <a:srgbClr val="FFFFFF"/>
                </a:solidFill>
              </a:rPr>
              <a:t>1. Say the phrase.</a:t>
            </a:r>
            <a:endParaRPr lang="en-US" sz="1800" dirty="0"/>
          </a:p>
          <a:p>
            <a:pPr indent="0" marL="0">
              <a:buNone/>
            </a:pPr>
            <a:r>
              <a:rPr lang="en-US" sz="1800" dirty="0">
                <a:solidFill>
                  <a:srgbClr val="FFFFFF"/>
                </a:solidFill>
              </a:rPr>
              <a:t>2. Show the clean version.</a:t>
            </a:r>
            <a:endParaRPr lang="en-US" sz="1800" dirty="0"/>
          </a:p>
          <a:p>
            <a:pPr indent="0" marL="0">
              <a:buNone/>
            </a:pPr>
            <a:r>
              <a:rPr lang="en-US" sz="1800" dirty="0">
                <a:solidFill>
                  <a:srgbClr val="FFFFFF"/>
                </a:solidFill>
              </a:rPr>
              <a:t>3. Run the station.</a:t>
            </a:r>
            <a:endParaRPr lang="en-US" sz="1800" dirty="0"/>
          </a:p>
          <a:p>
            <a:pPr indent="0" marL="0">
              <a:buNone/>
            </a:pPr>
            <a:r>
              <a:rPr lang="en-US" sz="1800" dirty="0">
                <a:solidFill>
                  <a:srgbClr val="FFFFFF"/>
                </a:solidFill>
              </a:rPr>
              <a:t>4. Reset if needed.</a:t>
            </a:r>
            <a:endParaRPr lang="en-US" sz="1800" dirty="0"/>
          </a:p>
          <a:p>
            <a:pPr indent="0" marL="0">
              <a:buNone/>
            </a:pPr>
            <a:r>
              <a:rPr lang="en-US" sz="1800" dirty="0">
                <a:solidFill>
                  <a:srgbClr val="FFFFFF"/>
                </a:solidFill>
              </a:rPr>
              <a:t>5. Reflect.</a:t>
            </a:r>
            <a:endParaRPr lang="en-US" sz="1800" dirty="0"/>
          </a:p>
        </p:txBody>
      </p:sp>
      <p:sp>
        <p:nvSpPr>
          <p:cNvPr id="10" name="Text 8"/>
          <p:cNvSpPr/>
          <p:nvPr/>
        </p:nvSpPr>
        <p:spPr>
          <a:xfrm>
            <a:off x="6080760" y="4389120"/>
            <a:ext cx="5440680" cy="118872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700" dirty="0">
                <a:solidFill>
                  <a:srgbClr val="FFFFFF"/>
                </a:solidFill>
              </a:rPr>
              <a:t>TEACHER MOVE:</a:t>
            </a:r>
            <a:endParaRPr lang="en-US" sz="1700" dirty="0"/>
          </a:p>
          <a:p>
            <a:pPr indent="0" marL="0">
              <a:buNone/>
            </a:pPr>
            <a:r>
              <a:rPr lang="en-US" sz="1700" dirty="0">
                <a:solidFill>
                  <a:srgbClr val="FFFFFF"/>
                </a:solidFill>
              </a:rPr>
              <a:t>Keep directions short. Say the Fix phrase, show the clean version, and start the game quickly.</a:t>
            </a:r>
            <a:endParaRPr lang="en-US" sz="17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5060A"/>
        </a:solidFill>
      </p:bgPr>
    </p:bg>
    <p:spTree>
      <p:nvGrpSpPr>
        <p:cNvPr id="1" name=""/>
        <p:cNvGrpSpPr/>
        <p:nvPr/>
      </p:nvGrpSpPr>
      <p:grpSpPr>
        <a:xfrm>
          <a:off x="0" y="0"/>
          <a:ext cx="0" cy="0"/>
          <a:chOff x="0" y="0"/>
          <a:chExt cx="0" cy="0"/>
        </a:xfrm>
      </p:grpSpPr>
      <p:sp>
        <p:nvSpPr>
          <p:cNvPr id="2" name="Text 0"/>
          <p:cNvSpPr/>
          <p:nvPr/>
        </p:nvSpPr>
        <p:spPr>
          <a:xfrm>
            <a:off x="320040" y="164592"/>
            <a:ext cx="3063240" cy="219456"/>
          </a:xfrm>
          <a:prstGeom prst="rect">
            <a:avLst/>
          </a:prstGeom>
          <a:noFill/>
          <a:ln/>
        </p:spPr>
        <p:txBody>
          <a:bodyPr wrap="square" lIns="0" tIns="0" rIns="0" bIns="0" rtlCol="0" anchor="ctr"/>
          <a:lstStyle/>
          <a:p>
            <a:pPr indent="0" marL="0">
              <a:buNone/>
            </a:pPr>
            <a:r>
              <a:rPr lang="en-US" sz="1300" b="1" dirty="0">
                <a:solidFill>
                  <a:srgbClr val="00D9FF"/>
                </a:solidFill>
                <a:latin typeface="Arial" pitchFamily="34" charset="0"/>
                <a:ea typeface="Arial" pitchFamily="34" charset="-122"/>
                <a:cs typeface="Arial" pitchFamily="34" charset="-120"/>
              </a:rPr>
              <a:t>THE FIXES GAMES™</a:t>
            </a:r>
            <a:endParaRPr lang="en-US" sz="1300" dirty="0"/>
          </a:p>
        </p:txBody>
      </p:sp>
      <p:sp>
        <p:nvSpPr>
          <p:cNvPr id="3" name="Text 1"/>
          <p:cNvSpPr/>
          <p:nvPr/>
        </p:nvSpPr>
        <p:spPr>
          <a:xfrm>
            <a:off x="3840480" y="164592"/>
            <a:ext cx="4572000" cy="219456"/>
          </a:xfrm>
          <a:prstGeom prst="rect">
            <a:avLst/>
          </a:prstGeom>
          <a:noFill/>
          <a:ln/>
        </p:spPr>
        <p:txBody>
          <a:bodyPr wrap="square" lIns="0" tIns="0" rIns="0" bIns="0" rtlCol="0" anchor="ctr"/>
          <a:lstStyle/>
          <a:p>
            <a:pPr indent="0" marL="0">
              <a:buNone/>
            </a:pPr>
            <a:r>
              <a:rPr lang="en-US" sz="1000" dirty="0">
                <a:solidFill>
                  <a:srgbClr val="FFFFFF"/>
                </a:solidFill>
              </a:rPr>
              <a:t>A Classroom Behavior Field Day Reset</a:t>
            </a:r>
            <a:endParaRPr lang="en-US" sz="1000" dirty="0"/>
          </a:p>
        </p:txBody>
      </p:sp>
      <p:sp>
        <p:nvSpPr>
          <p:cNvPr id="4" name="Text 2"/>
          <p:cNvSpPr/>
          <p:nvPr/>
        </p:nvSpPr>
        <p:spPr>
          <a:xfrm>
            <a:off x="11247120" y="137160"/>
            <a:ext cx="594360" cy="292608"/>
          </a:xfrm>
          <a:prstGeom prst="rect">
            <a:avLst/>
          </a:prstGeom>
          <a:noFill/>
          <a:ln/>
        </p:spPr>
        <p:txBody>
          <a:bodyPr wrap="square" lIns="0" tIns="0" rIns="0" bIns="0" rtlCol="0" anchor="ctr"/>
          <a:lstStyle/>
          <a:p>
            <a:pPr algn="r" indent="0" marL="0">
              <a:buNone/>
            </a:pPr>
            <a:r>
              <a:rPr lang="en-US" sz="1600" b="1" dirty="0">
                <a:solidFill>
                  <a:srgbClr val="FF2AA3"/>
                </a:solidFill>
              </a:rPr>
              <a:t>07</a:t>
            </a:r>
            <a:endParaRPr lang="en-US" sz="1600" dirty="0"/>
          </a:p>
        </p:txBody>
      </p:sp>
      <p:sp>
        <p:nvSpPr>
          <p:cNvPr id="5" name="Shape 3"/>
          <p:cNvSpPr/>
          <p:nvPr/>
        </p:nvSpPr>
        <p:spPr>
          <a:xfrm>
            <a:off x="320040" y="475488"/>
            <a:ext cx="11521440" cy="0"/>
          </a:xfrm>
          <a:prstGeom prst="line">
            <a:avLst/>
          </a:prstGeom>
          <a:noFill/>
          <a:ln w="12700">
            <a:solidFill>
              <a:srgbClr val="FF2AA3">
                <a:alpha val="95000"/>
              </a:srgbClr>
            </a:solidFill>
            <a:prstDash val="solid"/>
          </a:ln>
        </p:spPr>
      </p:sp>
      <p:sp>
        <p:nvSpPr>
          <p:cNvPr id="6" name="Text 4"/>
          <p:cNvSpPr/>
          <p:nvPr/>
        </p:nvSpPr>
        <p:spPr>
          <a:xfrm>
            <a:off x="502920" y="749808"/>
            <a:ext cx="11155680" cy="685800"/>
          </a:xfrm>
          <a:prstGeom prst="rect">
            <a:avLst/>
          </a:prstGeom>
          <a:noFill/>
          <a:ln/>
        </p:spPr>
        <p:txBody>
          <a:bodyPr wrap="square" lIns="0" tIns="0" rIns="0" bIns="0" rtlCol="0" anchor="ctr">
            <a:normAutofit/>
          </a:bodyPr>
          <a:lstStyle/>
          <a:p>
            <a:pPr algn="ctr" indent="0" marL="0">
              <a:buNone/>
            </a:pPr>
            <a:r>
              <a:rPr lang="en-US" sz="3400" b="1" dirty="0">
                <a:solidFill>
                  <a:srgbClr val="FFFFFF"/>
                </a:solidFill>
              </a:rPr>
              <a:t>FREEZE &amp; FOCUS</a:t>
            </a:r>
            <a:endParaRPr lang="en-US" sz="3400" dirty="0"/>
          </a:p>
        </p:txBody>
      </p:sp>
      <p:sp>
        <p:nvSpPr>
          <p:cNvPr id="7" name="Text 5"/>
          <p:cNvSpPr/>
          <p:nvPr/>
        </p:nvSpPr>
        <p:spPr>
          <a:xfrm>
            <a:off x="594360" y="1554480"/>
            <a:ext cx="5394960" cy="141732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500" dirty="0">
                <a:solidFill>
                  <a:srgbClr val="FFFFFF"/>
                </a:solidFill>
              </a:rPr>
              <a:t>FIX: Listening</a:t>
            </a:r>
            <a:endParaRPr lang="en-US" sz="1500" dirty="0"/>
          </a:p>
          <a:p>
            <a:pPr indent="0" marL="0">
              <a:buNone/>
            </a:pPr>
            <a:r>
              <a:rPr lang="en-US" sz="1500" dirty="0">
                <a:solidFill>
                  <a:srgbClr val="FFFFFF"/>
                </a:solidFill>
              </a:rPr>
              <a:t>OBJECTIVE: Students stop, face the speaker, and show ready listening posture.</a:t>
            </a:r>
            <a:endParaRPr lang="en-US" sz="1500" dirty="0"/>
          </a:p>
          <a:p>
            <a:pPr indent="0" marL="0">
              <a:buNone/>
            </a:pPr>
            <a:r>
              <a:rPr lang="en-US" sz="1500" dirty="0">
                <a:solidFill>
                  <a:srgbClr val="FFFFFF"/>
                </a:solidFill>
              </a:rPr>
              <a:t>MATERIALS: Music, clapping cue, or voice signal.</a:t>
            </a:r>
            <a:endParaRPr lang="en-US" sz="1500" dirty="0"/>
          </a:p>
        </p:txBody>
      </p:sp>
      <p:sp>
        <p:nvSpPr>
          <p:cNvPr id="8" name="Text 6"/>
          <p:cNvSpPr/>
          <p:nvPr/>
        </p:nvSpPr>
        <p:spPr>
          <a:xfrm>
            <a:off x="6263640" y="1554480"/>
            <a:ext cx="5303520" cy="1417320"/>
          </a:xfrm>
          <a:prstGeom prst="rect">
            <a:avLst/>
          </a:prstGeom>
          <a:solidFill>
            <a:srgbClr val="10131A"/>
          </a:solidFill>
          <a:ln>
            <a:solidFill>
              <a:srgbClr val="FF2AA3"/>
            </a:solidFill>
          </a:ln>
        </p:spPr>
        <p:txBody>
          <a:bodyPr wrap="square" lIns="1778" tIns="1778" rIns="1778" bIns="1778" rtlCol="0" anchor="ctr">
            <a:normAutofit/>
          </a:bodyPr>
          <a:lstStyle/>
          <a:p>
            <a:pPr indent="0" marL="0">
              <a:buNone/>
            </a:pPr>
            <a:r>
              <a:rPr lang="en-US" sz="1800" b="1" dirty="0">
                <a:solidFill>
                  <a:srgbClr val="FFFFFF"/>
                </a:solidFill>
              </a:rPr>
              <a:t>TEACHER SAYS:</a:t>
            </a:r>
            <a:endParaRPr lang="en-US" sz="1800" dirty="0"/>
          </a:p>
          <a:p>
            <a:pPr indent="0" marL="0">
              <a:buNone/>
            </a:pPr>
            <a:r>
              <a:rPr lang="en-US" sz="1800" b="1" dirty="0">
                <a:solidFill>
                  <a:srgbClr val="FFFFFF"/>
                </a:solidFill>
              </a:rPr>
              <a:t>When you hear 'Listening Fix,' freeze, face me, and show ready listening.</a:t>
            </a:r>
            <a:endParaRPr lang="en-US" sz="1800" dirty="0"/>
          </a:p>
        </p:txBody>
      </p:sp>
      <p:sp>
        <p:nvSpPr>
          <p:cNvPr id="9" name="Text 7"/>
          <p:cNvSpPr/>
          <p:nvPr/>
        </p:nvSpPr>
        <p:spPr>
          <a:xfrm>
            <a:off x="594360" y="3246120"/>
            <a:ext cx="5394960" cy="2240280"/>
          </a:xfrm>
          <a:prstGeom prst="rect">
            <a:avLst/>
          </a:prstGeom>
          <a:solidFill>
            <a:srgbClr val="10131A"/>
          </a:solidFill>
          <a:ln>
            <a:solidFill>
              <a:srgbClr val="FFD400"/>
            </a:solidFill>
          </a:ln>
        </p:spPr>
        <p:txBody>
          <a:bodyPr wrap="square" lIns="1778" tIns="1778" rIns="1778" bIns="1778" rtlCol="0" anchor="ctr">
            <a:normAutofit/>
          </a:bodyPr>
          <a:lstStyle/>
          <a:p>
            <a:pPr indent="0" marL="0">
              <a:buNone/>
            </a:pPr>
            <a:r>
              <a:rPr lang="en-US" sz="1350" dirty="0">
                <a:solidFill>
                  <a:srgbClr val="FFFFFF"/>
                </a:solidFill>
              </a:rPr>
              <a:t>HOW TO RUN IT:</a:t>
            </a:r>
            <a:endParaRPr lang="en-US" sz="1350" dirty="0"/>
          </a:p>
          <a:p>
            <a:pPr indent="0" marL="0">
              <a:buNone/>
            </a:pPr>
            <a:r>
              <a:rPr lang="en-US" sz="1350" dirty="0">
                <a:solidFill>
                  <a:srgbClr val="FFFFFF"/>
                </a:solidFill>
              </a:rPr>
              <a:t>1. Students move, dance, walk, or jog safely in place.</a:t>
            </a:r>
            <a:endParaRPr lang="en-US" sz="1350" dirty="0"/>
          </a:p>
          <a:p>
            <a:pPr indent="0" marL="0">
              <a:buNone/>
            </a:pPr>
            <a:r>
              <a:rPr lang="en-US" sz="1350" dirty="0">
                <a:solidFill>
                  <a:srgbClr val="FFFFFF"/>
                </a:solidFill>
              </a:rPr>
              <a:t>2. Call out: Listening Fix!</a:t>
            </a:r>
            <a:endParaRPr lang="en-US" sz="1350" dirty="0"/>
          </a:p>
          <a:p>
            <a:pPr indent="0" marL="0">
              <a:buNone/>
            </a:pPr>
            <a:r>
              <a:rPr lang="en-US" sz="1350" dirty="0">
                <a:solidFill>
                  <a:srgbClr val="FFFFFF"/>
                </a:solidFill>
              </a:rPr>
              <a:t>3. Students freeze and face the speaker.</a:t>
            </a:r>
            <a:endParaRPr lang="en-US" sz="1350" dirty="0"/>
          </a:p>
          <a:p>
            <a:pPr indent="0" marL="0">
              <a:buNone/>
            </a:pPr>
            <a:r>
              <a:rPr lang="en-US" sz="1350" dirty="0">
                <a:solidFill>
                  <a:srgbClr val="FFFFFF"/>
                </a:solidFill>
              </a:rPr>
              <a:t>4. Praise the clean model.</a:t>
            </a:r>
            <a:endParaRPr lang="en-US" sz="1350" dirty="0"/>
          </a:p>
          <a:p>
            <a:pPr indent="0" marL="0">
              <a:buNone/>
            </a:pPr>
            <a:r>
              <a:rPr lang="en-US" sz="1350" dirty="0">
                <a:solidFill>
                  <a:srgbClr val="FFFFFF"/>
                </a:solidFill>
              </a:rPr>
              <a:t>5. Rerun 3 to 5 quick rounds.</a:t>
            </a:r>
            <a:endParaRPr lang="en-US" sz="1350" dirty="0"/>
          </a:p>
        </p:txBody>
      </p:sp>
      <p:sp>
        <p:nvSpPr>
          <p:cNvPr id="10" name="Text 8"/>
          <p:cNvSpPr/>
          <p:nvPr/>
        </p:nvSpPr>
        <p:spPr>
          <a:xfrm>
            <a:off x="6263640" y="3246120"/>
            <a:ext cx="5303520" cy="224028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700" dirty="0">
                <a:solidFill>
                  <a:srgbClr val="FFFFFF"/>
                </a:solidFill>
              </a:rPr>
              <a:t>IF IT SLIPS:</a:t>
            </a:r>
            <a:endParaRPr lang="en-US" sz="1700" dirty="0"/>
          </a:p>
          <a:p>
            <a:pPr indent="0" marL="0">
              <a:buNone/>
            </a:pPr>
            <a:r>
              <a:rPr lang="en-US" sz="1700" dirty="0">
                <a:solidFill>
                  <a:srgbClr val="FFFFFF"/>
                </a:solidFill>
              </a:rPr>
              <a:t>Reset. Show me eyes on the speaker. Body still. Try it again.</a:t>
            </a:r>
            <a:endParaRPr lang="en-US" sz="1700" dirty="0"/>
          </a:p>
          <a:p>
            <a:pPr indent="0" marL="0">
              <a:buNone/>
            </a:pPr>
            <a:endParaRPr lang="en-US" sz="1700" dirty="0"/>
          </a:p>
          <a:p>
            <a:pPr indent="0" marL="0">
              <a:buNone/>
            </a:pPr>
            <a:r>
              <a:rPr lang="en-US" sz="1700" dirty="0">
                <a:solidFill>
                  <a:srgbClr val="FFFFFF"/>
                </a:solidFill>
              </a:rPr>
              <a:t>REFLECT:</a:t>
            </a:r>
            <a:endParaRPr lang="en-US" sz="1700" dirty="0"/>
          </a:p>
          <a:p>
            <a:pPr indent="0" marL="0">
              <a:buNone/>
            </a:pPr>
            <a:r>
              <a:rPr lang="en-US" sz="1700" dirty="0">
                <a:solidFill>
                  <a:srgbClr val="FFFFFF"/>
                </a:solidFill>
              </a:rPr>
              <a:t>What helped you lock in quickly?</a:t>
            </a:r>
            <a:endParaRPr lang="en-US" sz="17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5060A"/>
        </a:solidFill>
      </p:bgPr>
    </p:bg>
    <p:spTree>
      <p:nvGrpSpPr>
        <p:cNvPr id="1" name=""/>
        <p:cNvGrpSpPr/>
        <p:nvPr/>
      </p:nvGrpSpPr>
      <p:grpSpPr>
        <a:xfrm>
          <a:off x="0" y="0"/>
          <a:ext cx="0" cy="0"/>
          <a:chOff x="0" y="0"/>
          <a:chExt cx="0" cy="0"/>
        </a:xfrm>
      </p:grpSpPr>
      <p:sp>
        <p:nvSpPr>
          <p:cNvPr id="2" name="Text 0"/>
          <p:cNvSpPr/>
          <p:nvPr/>
        </p:nvSpPr>
        <p:spPr>
          <a:xfrm>
            <a:off x="320040" y="164592"/>
            <a:ext cx="3063240" cy="219456"/>
          </a:xfrm>
          <a:prstGeom prst="rect">
            <a:avLst/>
          </a:prstGeom>
          <a:noFill/>
          <a:ln/>
        </p:spPr>
        <p:txBody>
          <a:bodyPr wrap="square" lIns="0" tIns="0" rIns="0" bIns="0" rtlCol="0" anchor="ctr"/>
          <a:lstStyle/>
          <a:p>
            <a:pPr indent="0" marL="0">
              <a:buNone/>
            </a:pPr>
            <a:r>
              <a:rPr lang="en-US" sz="1300" b="1" dirty="0">
                <a:solidFill>
                  <a:srgbClr val="00D9FF"/>
                </a:solidFill>
                <a:latin typeface="Arial" pitchFamily="34" charset="0"/>
                <a:ea typeface="Arial" pitchFamily="34" charset="-122"/>
                <a:cs typeface="Arial" pitchFamily="34" charset="-120"/>
              </a:rPr>
              <a:t>THE FIXES GAMES™</a:t>
            </a:r>
            <a:endParaRPr lang="en-US" sz="1300" dirty="0"/>
          </a:p>
        </p:txBody>
      </p:sp>
      <p:sp>
        <p:nvSpPr>
          <p:cNvPr id="3" name="Text 1"/>
          <p:cNvSpPr/>
          <p:nvPr/>
        </p:nvSpPr>
        <p:spPr>
          <a:xfrm>
            <a:off x="3840480" y="164592"/>
            <a:ext cx="4572000" cy="219456"/>
          </a:xfrm>
          <a:prstGeom prst="rect">
            <a:avLst/>
          </a:prstGeom>
          <a:noFill/>
          <a:ln/>
        </p:spPr>
        <p:txBody>
          <a:bodyPr wrap="square" lIns="0" tIns="0" rIns="0" bIns="0" rtlCol="0" anchor="ctr"/>
          <a:lstStyle/>
          <a:p>
            <a:pPr indent="0" marL="0">
              <a:buNone/>
            </a:pPr>
            <a:r>
              <a:rPr lang="en-US" sz="1000" dirty="0">
                <a:solidFill>
                  <a:srgbClr val="FFFFFF"/>
                </a:solidFill>
              </a:rPr>
              <a:t>A Classroom Behavior Field Day Reset</a:t>
            </a:r>
            <a:endParaRPr lang="en-US" sz="1000" dirty="0"/>
          </a:p>
        </p:txBody>
      </p:sp>
      <p:sp>
        <p:nvSpPr>
          <p:cNvPr id="4" name="Text 2"/>
          <p:cNvSpPr/>
          <p:nvPr/>
        </p:nvSpPr>
        <p:spPr>
          <a:xfrm>
            <a:off x="11247120" y="137160"/>
            <a:ext cx="594360" cy="292608"/>
          </a:xfrm>
          <a:prstGeom prst="rect">
            <a:avLst/>
          </a:prstGeom>
          <a:noFill/>
          <a:ln/>
        </p:spPr>
        <p:txBody>
          <a:bodyPr wrap="square" lIns="0" tIns="0" rIns="0" bIns="0" rtlCol="0" anchor="ctr"/>
          <a:lstStyle/>
          <a:p>
            <a:pPr algn="r" indent="0" marL="0">
              <a:buNone/>
            </a:pPr>
            <a:r>
              <a:rPr lang="en-US" sz="1600" b="1" dirty="0">
                <a:solidFill>
                  <a:srgbClr val="FF2AA3"/>
                </a:solidFill>
              </a:rPr>
              <a:t>08</a:t>
            </a:r>
            <a:endParaRPr lang="en-US" sz="1600" dirty="0"/>
          </a:p>
        </p:txBody>
      </p:sp>
      <p:sp>
        <p:nvSpPr>
          <p:cNvPr id="5" name="Shape 3"/>
          <p:cNvSpPr/>
          <p:nvPr/>
        </p:nvSpPr>
        <p:spPr>
          <a:xfrm>
            <a:off x="320040" y="475488"/>
            <a:ext cx="11521440" cy="0"/>
          </a:xfrm>
          <a:prstGeom prst="line">
            <a:avLst/>
          </a:prstGeom>
          <a:noFill/>
          <a:ln w="12700">
            <a:solidFill>
              <a:srgbClr val="FF2AA3">
                <a:alpha val="95000"/>
              </a:srgbClr>
            </a:solidFill>
            <a:prstDash val="solid"/>
          </a:ln>
        </p:spPr>
      </p:sp>
      <p:sp>
        <p:nvSpPr>
          <p:cNvPr id="6" name="Text 4"/>
          <p:cNvSpPr/>
          <p:nvPr/>
        </p:nvSpPr>
        <p:spPr>
          <a:xfrm>
            <a:off x="502920" y="749808"/>
            <a:ext cx="11155680" cy="685800"/>
          </a:xfrm>
          <a:prstGeom prst="rect">
            <a:avLst/>
          </a:prstGeom>
          <a:noFill/>
          <a:ln/>
        </p:spPr>
        <p:txBody>
          <a:bodyPr wrap="square" lIns="0" tIns="0" rIns="0" bIns="0" rtlCol="0" anchor="ctr">
            <a:normAutofit/>
          </a:bodyPr>
          <a:lstStyle/>
          <a:p>
            <a:pPr algn="ctr" indent="0" marL="0">
              <a:buNone/>
            </a:pPr>
            <a:r>
              <a:rPr lang="en-US" sz="3400" b="1" dirty="0">
                <a:solidFill>
                  <a:srgbClr val="FFFFFF"/>
                </a:solidFill>
              </a:rPr>
              <a:t>ECHO DIRECTIONS</a:t>
            </a:r>
            <a:endParaRPr lang="en-US" sz="3400" dirty="0"/>
          </a:p>
        </p:txBody>
      </p:sp>
      <p:sp>
        <p:nvSpPr>
          <p:cNvPr id="7" name="Text 5"/>
          <p:cNvSpPr/>
          <p:nvPr/>
        </p:nvSpPr>
        <p:spPr>
          <a:xfrm>
            <a:off x="594360" y="1554480"/>
            <a:ext cx="5394960" cy="141732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500" dirty="0">
                <a:solidFill>
                  <a:srgbClr val="FFFFFF"/>
                </a:solidFill>
              </a:rPr>
              <a:t>FIX: Listening</a:t>
            </a:r>
            <a:endParaRPr lang="en-US" sz="1500" dirty="0"/>
          </a:p>
          <a:p>
            <a:pPr indent="0" marL="0">
              <a:buNone/>
            </a:pPr>
            <a:r>
              <a:rPr lang="en-US" sz="1500" dirty="0">
                <a:solidFill>
                  <a:srgbClr val="FFFFFF"/>
                </a:solidFill>
              </a:rPr>
              <a:t>OBJECTIVE: Students listen to a short direction, repeat it, and do it.</a:t>
            </a:r>
            <a:endParaRPr lang="en-US" sz="1500" dirty="0"/>
          </a:p>
          <a:p>
            <a:pPr indent="0" marL="0">
              <a:buNone/>
            </a:pPr>
            <a:r>
              <a:rPr lang="en-US" sz="1500" dirty="0">
                <a:solidFill>
                  <a:srgbClr val="FFFFFF"/>
                </a:solidFill>
              </a:rPr>
              <a:t>MATERIALS: No materials needed.</a:t>
            </a:r>
            <a:endParaRPr lang="en-US" sz="1500" dirty="0"/>
          </a:p>
        </p:txBody>
      </p:sp>
      <p:sp>
        <p:nvSpPr>
          <p:cNvPr id="8" name="Text 6"/>
          <p:cNvSpPr/>
          <p:nvPr/>
        </p:nvSpPr>
        <p:spPr>
          <a:xfrm>
            <a:off x="6263640" y="1554480"/>
            <a:ext cx="5303520" cy="1417320"/>
          </a:xfrm>
          <a:prstGeom prst="rect">
            <a:avLst/>
          </a:prstGeom>
          <a:solidFill>
            <a:srgbClr val="10131A"/>
          </a:solidFill>
          <a:ln>
            <a:solidFill>
              <a:srgbClr val="FF2AA3"/>
            </a:solidFill>
          </a:ln>
        </p:spPr>
        <p:txBody>
          <a:bodyPr wrap="square" lIns="1778" tIns="1778" rIns="1778" bIns="1778" rtlCol="0" anchor="ctr">
            <a:normAutofit/>
          </a:bodyPr>
          <a:lstStyle/>
          <a:p>
            <a:pPr indent="0" marL="0">
              <a:buNone/>
            </a:pPr>
            <a:r>
              <a:rPr lang="en-US" sz="1800" b="1" dirty="0">
                <a:solidFill>
                  <a:srgbClr val="FFFFFF"/>
                </a:solidFill>
              </a:rPr>
              <a:t>TEACHER SAYS:</a:t>
            </a:r>
            <a:endParaRPr lang="en-US" sz="1800" dirty="0"/>
          </a:p>
          <a:p>
            <a:pPr indent="0" marL="0">
              <a:buNone/>
            </a:pPr>
            <a:r>
              <a:rPr lang="en-US" sz="1800" b="1" dirty="0">
                <a:solidFill>
                  <a:srgbClr val="FFFFFF"/>
                </a:solidFill>
              </a:rPr>
              <a:t>Listen first. Echo second. Move third.</a:t>
            </a:r>
            <a:endParaRPr lang="en-US" sz="1800" dirty="0"/>
          </a:p>
        </p:txBody>
      </p:sp>
      <p:sp>
        <p:nvSpPr>
          <p:cNvPr id="9" name="Text 7"/>
          <p:cNvSpPr/>
          <p:nvPr/>
        </p:nvSpPr>
        <p:spPr>
          <a:xfrm>
            <a:off x="594360" y="3246120"/>
            <a:ext cx="5394960" cy="2240280"/>
          </a:xfrm>
          <a:prstGeom prst="rect">
            <a:avLst/>
          </a:prstGeom>
          <a:solidFill>
            <a:srgbClr val="10131A"/>
          </a:solidFill>
          <a:ln>
            <a:solidFill>
              <a:srgbClr val="FFD400"/>
            </a:solidFill>
          </a:ln>
        </p:spPr>
        <p:txBody>
          <a:bodyPr wrap="square" lIns="1778" tIns="1778" rIns="1778" bIns="1778" rtlCol="0" anchor="ctr">
            <a:normAutofit/>
          </a:bodyPr>
          <a:lstStyle/>
          <a:p>
            <a:pPr indent="0" marL="0">
              <a:buNone/>
            </a:pPr>
            <a:r>
              <a:rPr lang="en-US" sz="1350" dirty="0">
                <a:solidFill>
                  <a:srgbClr val="FFFFFF"/>
                </a:solidFill>
              </a:rPr>
              <a:t>HOW TO RUN IT:</a:t>
            </a:r>
            <a:endParaRPr lang="en-US" sz="1350" dirty="0"/>
          </a:p>
          <a:p>
            <a:pPr indent="0" marL="0">
              <a:buNone/>
            </a:pPr>
            <a:r>
              <a:rPr lang="en-US" sz="1350" dirty="0">
                <a:solidFill>
                  <a:srgbClr val="FFFFFF"/>
                </a:solidFill>
              </a:rPr>
              <a:t>1. Give a 1-step direction.</a:t>
            </a:r>
            <a:endParaRPr lang="en-US" sz="1350" dirty="0"/>
          </a:p>
          <a:p>
            <a:pPr indent="0" marL="0">
              <a:buNone/>
            </a:pPr>
            <a:r>
              <a:rPr lang="en-US" sz="1350" dirty="0">
                <a:solidFill>
                  <a:srgbClr val="FFFFFF"/>
                </a:solidFill>
              </a:rPr>
              <a:t>2. Students repeat it together.</a:t>
            </a:r>
            <a:endParaRPr lang="en-US" sz="1350" dirty="0"/>
          </a:p>
          <a:p>
            <a:pPr indent="0" marL="0">
              <a:buNone/>
            </a:pPr>
            <a:r>
              <a:rPr lang="en-US" sz="1350" dirty="0">
                <a:solidFill>
                  <a:srgbClr val="FFFFFF"/>
                </a:solidFill>
              </a:rPr>
              <a:t>3. Students do the action.</a:t>
            </a:r>
            <a:endParaRPr lang="en-US" sz="1350" dirty="0"/>
          </a:p>
          <a:p>
            <a:pPr indent="0" marL="0">
              <a:buNone/>
            </a:pPr>
            <a:r>
              <a:rPr lang="en-US" sz="1350" dirty="0">
                <a:solidFill>
                  <a:srgbClr val="FFFFFF"/>
                </a:solidFill>
              </a:rPr>
              <a:t>4. Move to 2-step directions.</a:t>
            </a:r>
            <a:endParaRPr lang="en-US" sz="1350" dirty="0"/>
          </a:p>
          <a:p>
            <a:pPr indent="0" marL="0">
              <a:buNone/>
            </a:pPr>
            <a:r>
              <a:rPr lang="en-US" sz="1350" dirty="0">
                <a:solidFill>
                  <a:srgbClr val="FFFFFF"/>
                </a:solidFill>
              </a:rPr>
              <a:t>5. If the echo or action is wrong, rerun it calmly.</a:t>
            </a:r>
            <a:endParaRPr lang="en-US" sz="1350" dirty="0"/>
          </a:p>
        </p:txBody>
      </p:sp>
      <p:sp>
        <p:nvSpPr>
          <p:cNvPr id="10" name="Text 8"/>
          <p:cNvSpPr/>
          <p:nvPr/>
        </p:nvSpPr>
        <p:spPr>
          <a:xfrm>
            <a:off x="6263640" y="3246120"/>
            <a:ext cx="5303520" cy="224028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700" dirty="0">
                <a:solidFill>
                  <a:srgbClr val="FFFFFF"/>
                </a:solidFill>
              </a:rPr>
              <a:t>IF IT SLIPS:</a:t>
            </a:r>
            <a:endParaRPr lang="en-US" sz="1700" dirty="0"/>
          </a:p>
          <a:p>
            <a:pPr indent="0" marL="0">
              <a:buNone/>
            </a:pPr>
            <a:r>
              <a:rPr lang="en-US" sz="1700" dirty="0">
                <a:solidFill>
                  <a:srgbClr val="FFFFFF"/>
                </a:solidFill>
              </a:rPr>
              <a:t>Hear it. Say it. Then do it. Start again.</a:t>
            </a:r>
            <a:endParaRPr lang="en-US" sz="1700" dirty="0"/>
          </a:p>
          <a:p>
            <a:pPr indent="0" marL="0">
              <a:buNone/>
            </a:pPr>
            <a:endParaRPr lang="en-US" sz="1700" dirty="0"/>
          </a:p>
          <a:p>
            <a:pPr indent="0" marL="0">
              <a:buNone/>
            </a:pPr>
            <a:r>
              <a:rPr lang="en-US" sz="1700" dirty="0">
                <a:solidFill>
                  <a:srgbClr val="FFFFFF"/>
                </a:solidFill>
              </a:rPr>
              <a:t>REFLECT:</a:t>
            </a:r>
            <a:endParaRPr lang="en-US" sz="1700" dirty="0"/>
          </a:p>
          <a:p>
            <a:pPr indent="0" marL="0">
              <a:buNone/>
            </a:pPr>
            <a:r>
              <a:rPr lang="en-US" sz="1700" dirty="0">
                <a:solidFill>
                  <a:srgbClr val="FFFFFF"/>
                </a:solidFill>
              </a:rPr>
              <a:t>What was easier: repeating or doing? Why?</a:t>
            </a:r>
            <a:endParaRPr lang="en-US" sz="17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5060A"/>
        </a:solidFill>
      </p:bgPr>
    </p:bg>
    <p:spTree>
      <p:nvGrpSpPr>
        <p:cNvPr id="1" name=""/>
        <p:cNvGrpSpPr/>
        <p:nvPr/>
      </p:nvGrpSpPr>
      <p:grpSpPr>
        <a:xfrm>
          <a:off x="0" y="0"/>
          <a:ext cx="0" cy="0"/>
          <a:chOff x="0" y="0"/>
          <a:chExt cx="0" cy="0"/>
        </a:xfrm>
      </p:grpSpPr>
      <p:sp>
        <p:nvSpPr>
          <p:cNvPr id="2" name="Text 0"/>
          <p:cNvSpPr/>
          <p:nvPr/>
        </p:nvSpPr>
        <p:spPr>
          <a:xfrm>
            <a:off x="320040" y="164592"/>
            <a:ext cx="3063240" cy="219456"/>
          </a:xfrm>
          <a:prstGeom prst="rect">
            <a:avLst/>
          </a:prstGeom>
          <a:noFill/>
          <a:ln/>
        </p:spPr>
        <p:txBody>
          <a:bodyPr wrap="square" lIns="0" tIns="0" rIns="0" bIns="0" rtlCol="0" anchor="ctr"/>
          <a:lstStyle/>
          <a:p>
            <a:pPr indent="0" marL="0">
              <a:buNone/>
            </a:pPr>
            <a:r>
              <a:rPr lang="en-US" sz="1300" b="1" dirty="0">
                <a:solidFill>
                  <a:srgbClr val="00D9FF"/>
                </a:solidFill>
                <a:latin typeface="Arial" pitchFamily="34" charset="0"/>
                <a:ea typeface="Arial" pitchFamily="34" charset="-122"/>
                <a:cs typeface="Arial" pitchFamily="34" charset="-120"/>
              </a:rPr>
              <a:t>THE FIXES GAMES™</a:t>
            </a:r>
            <a:endParaRPr lang="en-US" sz="1300" dirty="0"/>
          </a:p>
        </p:txBody>
      </p:sp>
      <p:sp>
        <p:nvSpPr>
          <p:cNvPr id="3" name="Text 1"/>
          <p:cNvSpPr/>
          <p:nvPr/>
        </p:nvSpPr>
        <p:spPr>
          <a:xfrm>
            <a:off x="3840480" y="164592"/>
            <a:ext cx="4572000" cy="219456"/>
          </a:xfrm>
          <a:prstGeom prst="rect">
            <a:avLst/>
          </a:prstGeom>
          <a:noFill/>
          <a:ln/>
        </p:spPr>
        <p:txBody>
          <a:bodyPr wrap="square" lIns="0" tIns="0" rIns="0" bIns="0" rtlCol="0" anchor="ctr"/>
          <a:lstStyle/>
          <a:p>
            <a:pPr indent="0" marL="0">
              <a:buNone/>
            </a:pPr>
            <a:r>
              <a:rPr lang="en-US" sz="1000" dirty="0">
                <a:solidFill>
                  <a:srgbClr val="FFFFFF"/>
                </a:solidFill>
              </a:rPr>
              <a:t>A Classroom Behavior Field Day Reset</a:t>
            </a:r>
            <a:endParaRPr lang="en-US" sz="1000" dirty="0"/>
          </a:p>
        </p:txBody>
      </p:sp>
      <p:sp>
        <p:nvSpPr>
          <p:cNvPr id="4" name="Text 2"/>
          <p:cNvSpPr/>
          <p:nvPr/>
        </p:nvSpPr>
        <p:spPr>
          <a:xfrm>
            <a:off x="11247120" y="137160"/>
            <a:ext cx="594360" cy="292608"/>
          </a:xfrm>
          <a:prstGeom prst="rect">
            <a:avLst/>
          </a:prstGeom>
          <a:noFill/>
          <a:ln/>
        </p:spPr>
        <p:txBody>
          <a:bodyPr wrap="square" lIns="0" tIns="0" rIns="0" bIns="0" rtlCol="0" anchor="ctr"/>
          <a:lstStyle/>
          <a:p>
            <a:pPr algn="r" indent="0" marL="0">
              <a:buNone/>
            </a:pPr>
            <a:r>
              <a:rPr lang="en-US" sz="1600" b="1" dirty="0">
                <a:solidFill>
                  <a:srgbClr val="FF2AA3"/>
                </a:solidFill>
              </a:rPr>
              <a:t>09</a:t>
            </a:r>
            <a:endParaRPr lang="en-US" sz="1600" dirty="0"/>
          </a:p>
        </p:txBody>
      </p:sp>
      <p:sp>
        <p:nvSpPr>
          <p:cNvPr id="5" name="Shape 3"/>
          <p:cNvSpPr/>
          <p:nvPr/>
        </p:nvSpPr>
        <p:spPr>
          <a:xfrm>
            <a:off x="320040" y="475488"/>
            <a:ext cx="11521440" cy="0"/>
          </a:xfrm>
          <a:prstGeom prst="line">
            <a:avLst/>
          </a:prstGeom>
          <a:noFill/>
          <a:ln w="12700">
            <a:solidFill>
              <a:srgbClr val="FF2AA3">
                <a:alpha val="95000"/>
              </a:srgbClr>
            </a:solidFill>
            <a:prstDash val="solid"/>
          </a:ln>
        </p:spPr>
      </p:sp>
      <p:sp>
        <p:nvSpPr>
          <p:cNvPr id="6" name="Text 4"/>
          <p:cNvSpPr/>
          <p:nvPr/>
        </p:nvSpPr>
        <p:spPr>
          <a:xfrm>
            <a:off x="502920" y="749808"/>
            <a:ext cx="11155680" cy="685800"/>
          </a:xfrm>
          <a:prstGeom prst="rect">
            <a:avLst/>
          </a:prstGeom>
          <a:noFill/>
          <a:ln/>
        </p:spPr>
        <p:txBody>
          <a:bodyPr wrap="square" lIns="0" tIns="0" rIns="0" bIns="0" rtlCol="0" anchor="ctr">
            <a:normAutofit/>
          </a:bodyPr>
          <a:lstStyle/>
          <a:p>
            <a:pPr algn="ctr" indent="0" marL="0">
              <a:buNone/>
            </a:pPr>
            <a:r>
              <a:rPr lang="en-US" sz="3400" b="1" dirty="0">
                <a:solidFill>
                  <a:srgbClr val="FFFFFF"/>
                </a:solidFill>
              </a:rPr>
              <a:t>SILENT SIGNAL COURSE</a:t>
            </a:r>
            <a:endParaRPr lang="en-US" sz="3400" dirty="0"/>
          </a:p>
        </p:txBody>
      </p:sp>
      <p:sp>
        <p:nvSpPr>
          <p:cNvPr id="7" name="Text 5"/>
          <p:cNvSpPr/>
          <p:nvPr/>
        </p:nvSpPr>
        <p:spPr>
          <a:xfrm>
            <a:off x="594360" y="1554480"/>
            <a:ext cx="5394960" cy="141732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500" dirty="0">
                <a:solidFill>
                  <a:srgbClr val="FFFFFF"/>
                </a:solidFill>
              </a:rPr>
              <a:t>FIX: Listening</a:t>
            </a:r>
            <a:endParaRPr lang="en-US" sz="1500" dirty="0"/>
          </a:p>
          <a:p>
            <a:pPr indent="0" marL="0">
              <a:buNone/>
            </a:pPr>
            <a:r>
              <a:rPr lang="en-US" sz="1500" dirty="0">
                <a:solidFill>
                  <a:srgbClr val="FFFFFF"/>
                </a:solidFill>
              </a:rPr>
              <a:t>OBJECTIVE: Students follow nonverbal cues with focus and safe movement.</a:t>
            </a:r>
            <a:endParaRPr lang="en-US" sz="1500" dirty="0"/>
          </a:p>
          <a:p>
            <a:pPr indent="0" marL="0">
              <a:buNone/>
            </a:pPr>
            <a:r>
              <a:rPr lang="en-US" sz="1500" dirty="0">
                <a:solidFill>
                  <a:srgbClr val="FFFFFF"/>
                </a:solidFill>
              </a:rPr>
              <a:t>MATERIALS: Cones, tape lines, chairs, or simple markers.</a:t>
            </a:r>
            <a:endParaRPr lang="en-US" sz="1500" dirty="0"/>
          </a:p>
        </p:txBody>
      </p:sp>
      <p:sp>
        <p:nvSpPr>
          <p:cNvPr id="8" name="Text 6"/>
          <p:cNvSpPr/>
          <p:nvPr/>
        </p:nvSpPr>
        <p:spPr>
          <a:xfrm>
            <a:off x="6263640" y="1554480"/>
            <a:ext cx="5303520" cy="1417320"/>
          </a:xfrm>
          <a:prstGeom prst="rect">
            <a:avLst/>
          </a:prstGeom>
          <a:solidFill>
            <a:srgbClr val="10131A"/>
          </a:solidFill>
          <a:ln>
            <a:solidFill>
              <a:srgbClr val="FF2AA3"/>
            </a:solidFill>
          </a:ln>
        </p:spPr>
        <p:txBody>
          <a:bodyPr wrap="square" lIns="1778" tIns="1778" rIns="1778" bIns="1778" rtlCol="0" anchor="ctr">
            <a:normAutofit/>
          </a:bodyPr>
          <a:lstStyle/>
          <a:p>
            <a:pPr indent="0" marL="0">
              <a:buNone/>
            </a:pPr>
            <a:r>
              <a:rPr lang="en-US" sz="1800" b="1" dirty="0">
                <a:solidFill>
                  <a:srgbClr val="FFFFFF"/>
                </a:solidFill>
              </a:rPr>
              <a:t>TEACHER SAYS:</a:t>
            </a:r>
            <a:endParaRPr lang="en-US" sz="1800" dirty="0"/>
          </a:p>
          <a:p>
            <a:pPr indent="0" marL="0">
              <a:buNone/>
            </a:pPr>
            <a:r>
              <a:rPr lang="en-US" sz="1800" b="1" dirty="0">
                <a:solidFill>
                  <a:srgbClr val="FFFFFF"/>
                </a:solidFill>
              </a:rPr>
              <a:t>Your job is to watch the signal and move safely. No talking for this round.</a:t>
            </a:r>
            <a:endParaRPr lang="en-US" sz="1800" dirty="0"/>
          </a:p>
        </p:txBody>
      </p:sp>
      <p:sp>
        <p:nvSpPr>
          <p:cNvPr id="9" name="Text 7"/>
          <p:cNvSpPr/>
          <p:nvPr/>
        </p:nvSpPr>
        <p:spPr>
          <a:xfrm>
            <a:off x="594360" y="3246120"/>
            <a:ext cx="5394960" cy="2240280"/>
          </a:xfrm>
          <a:prstGeom prst="rect">
            <a:avLst/>
          </a:prstGeom>
          <a:solidFill>
            <a:srgbClr val="10131A"/>
          </a:solidFill>
          <a:ln>
            <a:solidFill>
              <a:srgbClr val="FFD400"/>
            </a:solidFill>
          </a:ln>
        </p:spPr>
        <p:txBody>
          <a:bodyPr wrap="square" lIns="1778" tIns="1778" rIns="1778" bIns="1778" rtlCol="0" anchor="ctr">
            <a:normAutofit/>
          </a:bodyPr>
          <a:lstStyle/>
          <a:p>
            <a:pPr indent="0" marL="0">
              <a:buNone/>
            </a:pPr>
            <a:r>
              <a:rPr lang="en-US" sz="1350" dirty="0">
                <a:solidFill>
                  <a:srgbClr val="FFFFFF"/>
                </a:solidFill>
              </a:rPr>
              <a:t>HOW TO RUN IT:</a:t>
            </a:r>
            <a:endParaRPr lang="en-US" sz="1350" dirty="0"/>
          </a:p>
          <a:p>
            <a:pPr indent="0" marL="0">
              <a:buNone/>
            </a:pPr>
            <a:r>
              <a:rPr lang="en-US" sz="1350" dirty="0">
                <a:solidFill>
                  <a:srgbClr val="FFFFFF"/>
                </a:solidFill>
              </a:rPr>
              <a:t>1. Create a short movement path.</a:t>
            </a:r>
            <a:endParaRPr lang="en-US" sz="1350" dirty="0"/>
          </a:p>
          <a:p>
            <a:pPr indent="0" marL="0">
              <a:buNone/>
            </a:pPr>
            <a:r>
              <a:rPr lang="en-US" sz="1350" dirty="0">
                <a:solidFill>
                  <a:srgbClr val="FFFFFF"/>
                </a:solidFill>
              </a:rPr>
              <a:t>2. Partner A gives silent hand signals.</a:t>
            </a:r>
            <a:endParaRPr lang="en-US" sz="1350" dirty="0"/>
          </a:p>
          <a:p>
            <a:pPr indent="0" marL="0">
              <a:buNone/>
            </a:pPr>
            <a:r>
              <a:rPr lang="en-US" sz="1350" dirty="0">
                <a:solidFill>
                  <a:srgbClr val="FFFFFF"/>
                </a:solidFill>
              </a:rPr>
              <a:t>3. Partner B follows the path safely.</a:t>
            </a:r>
            <a:endParaRPr lang="en-US" sz="1350" dirty="0"/>
          </a:p>
          <a:p>
            <a:pPr indent="0" marL="0">
              <a:buNone/>
            </a:pPr>
            <a:r>
              <a:rPr lang="en-US" sz="1350" dirty="0">
                <a:solidFill>
                  <a:srgbClr val="FFFFFF"/>
                </a:solidFill>
              </a:rPr>
              <a:t>4. Switch roles.</a:t>
            </a:r>
            <a:endParaRPr lang="en-US" sz="1350" dirty="0"/>
          </a:p>
          <a:p>
            <a:pPr indent="0" marL="0">
              <a:buNone/>
            </a:pPr>
            <a:r>
              <a:rPr lang="en-US" sz="1350" dirty="0">
                <a:solidFill>
                  <a:srgbClr val="FFFFFF"/>
                </a:solidFill>
              </a:rPr>
              <a:t>5. Discuss which signals were clear.</a:t>
            </a:r>
            <a:endParaRPr lang="en-US" sz="1350" dirty="0"/>
          </a:p>
        </p:txBody>
      </p:sp>
      <p:sp>
        <p:nvSpPr>
          <p:cNvPr id="10" name="Text 8"/>
          <p:cNvSpPr/>
          <p:nvPr/>
        </p:nvSpPr>
        <p:spPr>
          <a:xfrm>
            <a:off x="6263640" y="3246120"/>
            <a:ext cx="5303520" cy="2240280"/>
          </a:xfrm>
          <a:prstGeom prst="rect">
            <a:avLst/>
          </a:prstGeom>
          <a:solidFill>
            <a:srgbClr val="10131A"/>
          </a:solidFill>
          <a:ln>
            <a:solidFill>
              <a:srgbClr val="00D9FF"/>
            </a:solidFill>
          </a:ln>
        </p:spPr>
        <p:txBody>
          <a:bodyPr wrap="square" lIns="1778" tIns="1778" rIns="1778" bIns="1778" rtlCol="0" anchor="ctr">
            <a:normAutofit/>
          </a:bodyPr>
          <a:lstStyle/>
          <a:p>
            <a:pPr indent="0" marL="0">
              <a:buNone/>
            </a:pPr>
            <a:r>
              <a:rPr lang="en-US" sz="1700" dirty="0">
                <a:solidFill>
                  <a:srgbClr val="FFFFFF"/>
                </a:solidFill>
              </a:rPr>
              <a:t>IF IT SLIPS:</a:t>
            </a:r>
            <a:endParaRPr lang="en-US" sz="1700" dirty="0"/>
          </a:p>
          <a:p>
            <a:pPr indent="0" marL="0">
              <a:buNone/>
            </a:pPr>
            <a:r>
              <a:rPr lang="en-US" sz="1700" dirty="0">
                <a:solidFill>
                  <a:srgbClr val="FFFFFF"/>
                </a:solidFill>
              </a:rPr>
              <a:t>Stop. Eyes on your partner. Watch the signal. Try again.</a:t>
            </a:r>
            <a:endParaRPr lang="en-US" sz="1700" dirty="0"/>
          </a:p>
          <a:p>
            <a:pPr indent="0" marL="0">
              <a:buNone/>
            </a:pPr>
            <a:endParaRPr lang="en-US" sz="1700" dirty="0"/>
          </a:p>
          <a:p>
            <a:pPr indent="0" marL="0">
              <a:buNone/>
            </a:pPr>
            <a:r>
              <a:rPr lang="en-US" sz="1700" dirty="0">
                <a:solidFill>
                  <a:srgbClr val="FFFFFF"/>
                </a:solidFill>
              </a:rPr>
              <a:t>REFLECT:</a:t>
            </a:r>
            <a:endParaRPr lang="en-US" sz="1700" dirty="0"/>
          </a:p>
          <a:p>
            <a:pPr indent="0" marL="0">
              <a:buNone/>
            </a:pPr>
            <a:r>
              <a:rPr lang="en-US" sz="1700" dirty="0">
                <a:solidFill>
                  <a:srgbClr val="FFFFFF"/>
                </a:solidFill>
              </a:rPr>
              <a:t>What signal helped you most?</a:t>
            </a:r>
            <a:endParaRPr lang="en-US" sz="17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31</Slides>
  <Notes>31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31</vt:i4>
      </vt:variant>
    </vt:vector>
  </HeadingPairs>
  <TitlesOfParts>
    <vt:vector size="3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vector>
  </TitlesOfParts>
  <Company>The Fixes Program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Fixes Games Projectable Slides</dc:title>
  <dc:subject>The Fixes Games</dc:subject>
  <dc:creator>Christopher Allen</dc:creator>
  <cp:lastModifiedBy>Christopher Allen</cp:lastModifiedBy>
  <cp:revision>1</cp:revision>
  <dcterms:created xsi:type="dcterms:W3CDTF">2026-06-14T05:49:55Z</dcterms:created>
  <dcterms:modified xsi:type="dcterms:W3CDTF">2026-06-14T05:49:55Z</dcterms:modified>
</cp:coreProperties>
</file>